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53"/>
  </p:notesMasterIdLst>
  <p:sldIdLst>
    <p:sldId id="256" r:id="rId5"/>
    <p:sldId id="556" r:id="rId6"/>
    <p:sldId id="606" r:id="rId7"/>
    <p:sldId id="607" r:id="rId8"/>
    <p:sldId id="608" r:id="rId9"/>
    <p:sldId id="609" r:id="rId10"/>
    <p:sldId id="610" r:id="rId11"/>
    <p:sldId id="611" r:id="rId12"/>
    <p:sldId id="612" r:id="rId13"/>
    <p:sldId id="613" r:id="rId14"/>
    <p:sldId id="614" r:id="rId15"/>
    <p:sldId id="645" r:id="rId16"/>
    <p:sldId id="646" r:id="rId17"/>
    <p:sldId id="649" r:id="rId18"/>
    <p:sldId id="647" r:id="rId19"/>
    <p:sldId id="650" r:id="rId20"/>
    <p:sldId id="648" r:id="rId21"/>
    <p:sldId id="619" r:id="rId22"/>
    <p:sldId id="620" r:id="rId23"/>
    <p:sldId id="621" r:id="rId24"/>
    <p:sldId id="622" r:id="rId25"/>
    <p:sldId id="623" r:id="rId26"/>
    <p:sldId id="624" r:id="rId27"/>
    <p:sldId id="625" r:id="rId28"/>
    <p:sldId id="626" r:id="rId29"/>
    <p:sldId id="651" r:id="rId30"/>
    <p:sldId id="628" r:id="rId31"/>
    <p:sldId id="629" r:id="rId32"/>
    <p:sldId id="630" r:id="rId33"/>
    <p:sldId id="652" r:id="rId34"/>
    <p:sldId id="631" r:id="rId35"/>
    <p:sldId id="632" r:id="rId36"/>
    <p:sldId id="633" r:id="rId37"/>
    <p:sldId id="634" r:id="rId38"/>
    <p:sldId id="635" r:id="rId39"/>
    <p:sldId id="636" r:id="rId40"/>
    <p:sldId id="637" r:id="rId41"/>
    <p:sldId id="638" r:id="rId42"/>
    <p:sldId id="639" r:id="rId43"/>
    <p:sldId id="640" r:id="rId44"/>
    <p:sldId id="641" r:id="rId45"/>
    <p:sldId id="642" r:id="rId46"/>
    <p:sldId id="643" r:id="rId47"/>
    <p:sldId id="644" r:id="rId48"/>
    <p:sldId id="604" r:id="rId49"/>
    <p:sldId id="605" r:id="rId50"/>
    <p:sldId id="495" r:id="rId51"/>
    <p:sldId id="454" r:id="rId5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11"/>
            <p14:sldId id="612"/>
            <p14:sldId id="613"/>
            <p14:sldId id="614"/>
            <p14:sldId id="645"/>
            <p14:sldId id="646"/>
            <p14:sldId id="649"/>
            <p14:sldId id="647"/>
            <p14:sldId id="650"/>
            <p14:sldId id="648"/>
            <p14:sldId id="619"/>
            <p14:sldId id="620"/>
            <p14:sldId id="621"/>
            <p14:sldId id="622"/>
            <p14:sldId id="623"/>
            <p14:sldId id="624"/>
            <p14:sldId id="625"/>
            <p14:sldId id="626"/>
            <p14:sldId id="651"/>
            <p14:sldId id="628"/>
            <p14:sldId id="629"/>
            <p14:sldId id="630"/>
            <p14:sldId id="652"/>
            <p14:sldId id="631"/>
            <p14:sldId id="632"/>
            <p14:sldId id="633"/>
            <p14:sldId id="634"/>
            <p14:sldId id="635"/>
            <p14:sldId id="636"/>
            <p14:sldId id="637"/>
            <p14:sldId id="638"/>
            <p14:sldId id="639"/>
            <p14:sldId id="640"/>
            <p14:sldId id="641"/>
            <p14:sldId id="642"/>
            <p14:sldId id="643"/>
            <p14:sldId id="644"/>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8101" autoAdjust="0"/>
  </p:normalViewPr>
  <p:slideViewPr>
    <p:cSldViewPr snapToGrid="0">
      <p:cViewPr varScale="1">
        <p:scale>
          <a:sx n="66" d="100"/>
          <a:sy n="66" d="100"/>
        </p:scale>
        <p:origin x="38" y="30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4/27/2015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Introduce different virtual machine sizes.</a:t>
            </a:r>
            <a:endParaRPr lang="en-US" baseline="0" dirty="0" smtClean="0"/>
          </a:p>
          <a:p>
            <a:endParaRPr lang="en-US" baseline="0" dirty="0" smtClean="0"/>
          </a:p>
          <a:p>
            <a:r>
              <a:rPr lang="en-US" b="1" baseline="0" dirty="0" smtClean="0"/>
              <a:t>Speaker Notes:</a:t>
            </a:r>
            <a:endParaRPr lang="en-US" b="1" dirty="0" smtClean="0"/>
          </a:p>
          <a:p>
            <a:pPr marL="0" indent="0">
              <a:buFont typeface="Arial" panose="020B0604020202020204" pitchFamily="34" charset="0"/>
              <a:buNone/>
            </a:pPr>
            <a:r>
              <a:rPr lang="en-US" baseline="0" dirty="0" smtClean="0"/>
              <a:t>http://azure.microsoft.com/en-us/pricing/details/virtual-machines/</a:t>
            </a:r>
          </a:p>
          <a:p>
            <a:pPr marL="228600" indent="-228600">
              <a:buFont typeface="Arial" panose="020B0604020202020204" pitchFamily="34" charset="0"/>
              <a:buChar char="•"/>
            </a:pPr>
            <a:endParaRPr lang="en-US" altLang="zh-CN" baseline="0" dirty="0" smtClean="0"/>
          </a:p>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10</a:t>
            </a:fld>
            <a:endParaRPr lang="en-US" dirty="0"/>
          </a:p>
        </p:txBody>
      </p:sp>
    </p:spTree>
    <p:extLst>
      <p:ext uri="{BB962C8B-B14F-4D97-AF65-F5344CB8AC3E}">
        <p14:creationId xmlns:p14="http://schemas.microsoft.com/office/powerpoint/2010/main" val="1275683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a:t>
            </a:r>
            <a:r>
              <a:rPr lang="en-US" altLang="zh-CN" dirty="0" smtClean="0"/>
              <a:t>Provisioning VM</a:t>
            </a:r>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 Windows Server 2012 is already provisioned.</a:t>
            </a:r>
          </a:p>
          <a:p>
            <a:endParaRPr lang="en-US" altLang="zh-CN" dirty="0" smtClean="0"/>
          </a:p>
          <a:p>
            <a:r>
              <a:rPr lang="en-US" altLang="zh-CN" b="1" dirty="0" smtClean="0"/>
              <a:t>Steps:</a:t>
            </a:r>
          </a:p>
          <a:p>
            <a:pPr marL="228600" indent="-228600">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600" indent="-228600">
              <a:buFont typeface="+mj-lt"/>
              <a:buAutoNum type="arabicPeriod"/>
            </a:pPr>
            <a:r>
              <a:rPr lang="en-US" baseline="0" dirty="0" smtClean="0"/>
              <a:t>Show the short list of resources. Explain that I can directly create popular resources here such as a Windows Server 2012.</a:t>
            </a:r>
          </a:p>
          <a:p>
            <a:pPr marL="228600" indent="-228600">
              <a:buFont typeface="+mj-lt"/>
              <a:buAutoNum type="arabicPeriod"/>
            </a:pPr>
            <a:r>
              <a:rPr lang="en-US" baseline="0" dirty="0" smtClean="0"/>
              <a:t>Click on the </a:t>
            </a:r>
            <a:r>
              <a:rPr lang="en-US" b="1" baseline="0" dirty="0" smtClean="0"/>
              <a:t>Everything</a:t>
            </a:r>
            <a:r>
              <a:rPr lang="en-US" baseline="0" dirty="0" smtClean="0"/>
              <a:t> link.</a:t>
            </a:r>
          </a:p>
          <a:p>
            <a:pPr marL="228600" indent="-228600">
              <a:buFont typeface="+mj-lt"/>
              <a:buAutoNum type="arabicPeriod"/>
            </a:pPr>
            <a:r>
              <a:rPr lang="en-US" baseline="0" dirty="0" smtClean="0"/>
              <a:t>In </a:t>
            </a:r>
            <a:r>
              <a:rPr lang="en-US" b="1" baseline="0" dirty="0" smtClean="0"/>
              <a:t>Gallery</a:t>
            </a:r>
            <a:r>
              <a:rPr lang="en-US" baseline="0" dirty="0" smtClean="0"/>
              <a:t> blade, open the </a:t>
            </a:r>
            <a:r>
              <a:rPr lang="en-US" b="1" baseline="0" dirty="0" smtClean="0"/>
              <a:t>Virtual machines </a:t>
            </a:r>
            <a:r>
              <a:rPr lang="en-US" baseline="0" dirty="0" smtClean="0"/>
              <a:t>category.</a:t>
            </a:r>
          </a:p>
          <a:p>
            <a:pPr marL="228600" indent="-228600">
              <a:buFont typeface="+mj-lt"/>
              <a:buAutoNum type="arabicPeriod"/>
            </a:pPr>
            <a:r>
              <a:rPr lang="en-US" baseline="0" dirty="0" smtClean="0"/>
              <a:t>Scroll down the view and show images of different types (refer back to slide 9).</a:t>
            </a:r>
          </a:p>
          <a:p>
            <a:pPr marL="228600" indent="-228600">
              <a:buFont typeface="+mj-lt"/>
              <a:buAutoNum type="arabicPeriod"/>
            </a:pPr>
            <a:r>
              <a:rPr lang="en-US" baseline="0" dirty="0" smtClean="0"/>
              <a:t>Click on </a:t>
            </a:r>
            <a:r>
              <a:rPr lang="en-US" b="1" baseline="0" dirty="0" smtClean="0"/>
              <a:t>Windows Server 2012 R2</a:t>
            </a:r>
            <a:r>
              <a:rPr lang="en-US" baseline="0" dirty="0" smtClean="0"/>
              <a:t>, and then click the </a:t>
            </a:r>
            <a:r>
              <a:rPr lang="en-US" b="1" baseline="0" dirty="0" smtClean="0"/>
              <a:t>Create</a:t>
            </a:r>
            <a:r>
              <a:rPr lang="en-US" baseline="0" dirty="0" smtClean="0"/>
              <a:t> button in the overview blade. For non-Microsoft focused audience, consider to pick a Linux image instead.</a:t>
            </a:r>
          </a:p>
          <a:p>
            <a:pPr marL="228600" indent="-228600">
              <a:buFont typeface="+mj-lt"/>
              <a:buAutoNum type="arabicPeriod"/>
            </a:pPr>
            <a:r>
              <a:rPr lang="en-US" baseline="0" dirty="0" smtClean="0"/>
              <a:t>Fill in the </a:t>
            </a:r>
            <a:r>
              <a:rPr lang="en-US" b="1" i="1" baseline="0" dirty="0" smtClean="0"/>
              <a:t>Create VM </a:t>
            </a:r>
            <a:r>
              <a:rPr lang="en-US" baseline="0" dirty="0" smtClean="0"/>
              <a:t>form and click on the </a:t>
            </a:r>
            <a:r>
              <a:rPr lang="en-US" b="1" baseline="0" dirty="0" smtClean="0"/>
              <a:t>Create</a:t>
            </a:r>
            <a:r>
              <a:rPr lang="en-US" baseline="0" dirty="0" smtClean="0"/>
              <a:t> button to provision the VM. Explain this will take a few minutes.</a:t>
            </a:r>
          </a:p>
          <a:p>
            <a:pPr marL="228600" indent="-228600">
              <a:buFont typeface="+mj-lt"/>
              <a:buAutoNum type="arabicPeriod" startAt="8"/>
            </a:pPr>
            <a:r>
              <a:rPr lang="en-US" dirty="0" smtClean="0"/>
              <a:t>Open the already provisioned VM.</a:t>
            </a:r>
          </a:p>
          <a:p>
            <a:pPr marL="228600" indent="-228600">
              <a:buFont typeface="+mj-lt"/>
              <a:buAutoNum type="arabicPeriod" startAt="8"/>
            </a:pPr>
            <a:r>
              <a:rPr lang="en-US" dirty="0" smtClean="0"/>
              <a:t>Scroll</a:t>
            </a:r>
            <a:r>
              <a:rPr lang="en-US" baseline="0" dirty="0" smtClean="0"/>
              <a:t> down the blade to show various of information available on the blade.</a:t>
            </a:r>
          </a:p>
          <a:p>
            <a:pPr marL="228600" indent="-228600">
              <a:buFont typeface="+mj-lt"/>
              <a:buAutoNum type="arabicPeriod" startAt="8"/>
            </a:pPr>
            <a:r>
              <a:rPr lang="en-US" baseline="0" dirty="0" smtClean="0"/>
              <a:t>Click on the </a:t>
            </a:r>
            <a:r>
              <a:rPr lang="en-US" b="1" baseline="0" dirty="0" smtClean="0"/>
              <a:t>Extensions</a:t>
            </a:r>
            <a:r>
              <a:rPr lang="en-US" baseline="0" dirty="0" smtClean="0"/>
              <a:t> tile.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baseline="0" dirty="0" smtClean="0"/>
              <a:t>On the </a:t>
            </a:r>
            <a:r>
              <a:rPr lang="en-US" b="1" i="1" baseline="0" dirty="0" smtClean="0"/>
              <a:t>Extensions</a:t>
            </a:r>
            <a:r>
              <a:rPr lang="en-US" baseline="0" dirty="0" smtClean="0"/>
              <a:t> blade, click on the </a:t>
            </a:r>
            <a:r>
              <a:rPr lang="en-US" b="1" baseline="0" dirty="0" smtClean="0"/>
              <a:t>ADD</a:t>
            </a:r>
            <a:r>
              <a:rPr lang="en-US" baseline="0" dirty="0" smtClean="0"/>
              <a:t> icon to bring up the extension list. Introduce that VM extensions are </a:t>
            </a:r>
            <a:r>
              <a:rPr lang="en-US" sz="1200" dirty="0" smtClean="0"/>
              <a:t>installable components to customize VM instances.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200" dirty="0" smtClean="0"/>
              <a:t>Switch to slides to continue with VM extension introduction. </a:t>
            </a:r>
          </a:p>
          <a:p>
            <a:pPr marL="228600" indent="-228600">
              <a:buFont typeface="+mj-lt"/>
              <a:buAutoNum type="arabicPeriod" startAt="8"/>
            </a:pPr>
            <a:endParaRPr lang="en-US" baseline="0" dirty="0" smtClean="0"/>
          </a:p>
          <a:p>
            <a:pPr marL="228600" indent="-228600">
              <a:buFont typeface="+mj-lt"/>
              <a:buAutoNum type="arabicPeriod" startAt="8"/>
            </a:pP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2302952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Introduce VM extensions.</a:t>
            </a:r>
            <a:endParaRPr lang="en-US" baseline="0" dirty="0" smtClean="0"/>
          </a:p>
          <a:p>
            <a:endParaRPr lang="en-US" baseline="0" dirty="0" smtClean="0"/>
          </a:p>
          <a:p>
            <a:r>
              <a:rPr lang="en-US" b="1" baseline="0" dirty="0" smtClean="0"/>
              <a:t>Speaker Notes:</a:t>
            </a:r>
            <a:endParaRPr lang="en-US" b="1" dirty="0" smtClean="0"/>
          </a:p>
          <a:p>
            <a:pPr marL="228600" indent="-228600">
              <a:buFont typeface="Arial" panose="020B0604020202020204" pitchFamily="34" charset="0"/>
              <a:buChar char="•"/>
            </a:pPr>
            <a:r>
              <a:rPr lang="en-US" dirty="0" smtClean="0"/>
              <a:t>No matter how big the image gallery is, your projects may have specific needs that can’t be satisfied</a:t>
            </a:r>
            <a:r>
              <a:rPr lang="en-US" baseline="0" dirty="0" smtClean="0"/>
              <a:t> by standard images.</a:t>
            </a:r>
          </a:p>
          <a:p>
            <a:pPr marL="228600" indent="-228600">
              <a:buFont typeface="Arial" panose="020B0604020202020204" pitchFamily="34" charset="0"/>
              <a:buChar char="•"/>
            </a:pPr>
            <a:r>
              <a:rPr lang="en-US" baseline="0" dirty="0" smtClean="0"/>
              <a:t>Some components such as anti-virus, configuration management agents are required on most machines for compliance and management purposes.</a:t>
            </a:r>
          </a:p>
          <a:p>
            <a:pPr marL="228600" indent="-228600">
              <a:buFont typeface="Arial" panose="020B0604020202020204" pitchFamily="34" charset="0"/>
              <a:buChar char="•"/>
            </a:pPr>
            <a:r>
              <a:rPr lang="en-US" baseline="0" dirty="0" smtClean="0"/>
              <a:t>This allows use to innovate faster to meet with your project needs. And you have flexibility to pick and combine extensions for your goals.</a:t>
            </a:r>
          </a:p>
          <a:p>
            <a:pPr marL="228600" indent="-228600">
              <a:buFont typeface="Arial" panose="020B0604020202020204" pitchFamily="34" charset="0"/>
              <a:buChar char="•"/>
            </a:pPr>
            <a:r>
              <a:rPr lang="en-US" baseline="0" dirty="0" smtClean="0"/>
              <a:t>Point out some of existing extensions:</a:t>
            </a:r>
          </a:p>
          <a:p>
            <a:pPr marL="685800" lvl="1" indent="-228600">
              <a:buFont typeface="Arial" panose="020B0604020202020204" pitchFamily="34" charset="0"/>
              <a:buChar char="•"/>
            </a:pPr>
            <a:r>
              <a:rPr lang="en-US" baseline="0" dirty="0" smtClean="0"/>
              <a:t>Custom Script Extension, which allows you to download and execute PowerShell scripts.</a:t>
            </a:r>
          </a:p>
          <a:p>
            <a:pPr marL="685800" lvl="1" indent="-228600">
              <a:buFont typeface="Arial" panose="020B0604020202020204" pitchFamily="34" charset="0"/>
              <a:buChar char="•"/>
            </a:pPr>
            <a:r>
              <a:rPr lang="en-US" baseline="0" dirty="0" smtClean="0"/>
              <a:t>Chef Extension and Puppet Extension for automated management at scale.</a:t>
            </a:r>
          </a:p>
          <a:p>
            <a:pPr marL="685800" lvl="1" indent="-228600">
              <a:buFont typeface="Arial" panose="020B0604020202020204" pitchFamily="34" charset="0"/>
              <a:buChar char="•"/>
            </a:pPr>
            <a:r>
              <a:rPr lang="en-US" baseline="0" dirty="0" smtClean="0"/>
              <a:t>Symantec Endpoint Protection etc. for protection.</a:t>
            </a:r>
          </a:p>
          <a:p>
            <a:pPr marL="685800" lvl="1" indent="-228600">
              <a:buFont typeface="Arial" panose="020B0604020202020204" pitchFamily="34" charset="0"/>
              <a:buChar char="•"/>
            </a:pPr>
            <a:r>
              <a:rPr lang="en-US" baseline="0" dirty="0" err="1" smtClean="0"/>
              <a:t>Docker</a:t>
            </a:r>
            <a:r>
              <a:rPr lang="en-US" baseline="0" dirty="0" smtClean="0"/>
              <a:t> (Linux only).</a:t>
            </a:r>
          </a:p>
          <a:p>
            <a:pPr marL="685800" lvl="1" indent="-228600">
              <a:buFont typeface="Arial" panose="020B0604020202020204" pitchFamily="34" charset="0"/>
              <a:buChar char="•"/>
            </a:pPr>
            <a:r>
              <a:rPr lang="en-US" baseline="0" dirty="0" smtClean="0"/>
              <a:t>Visual Studio Remote Debugger.</a:t>
            </a:r>
          </a:p>
          <a:p>
            <a:pPr marL="228600" indent="-228600">
              <a:buFont typeface="Arial" panose="020B0604020202020204" pitchFamily="34" charset="0"/>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1961910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VM</a:t>
            </a:r>
            <a:r>
              <a:rPr lang="en-US" baseline="0" dirty="0" smtClean="0"/>
              <a:t> Extension</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Azure PowerShell v0.8 or higher has been installed and configured.</a:t>
            </a:r>
          </a:p>
          <a:p>
            <a:pPr marL="171450" indent="-171450">
              <a:buFont typeface="Arial" panose="020B0604020202020204" pitchFamily="34" charset="0"/>
              <a:buChar char="•"/>
            </a:pPr>
            <a:r>
              <a:rPr lang="en-US" altLang="zh-CN" baseline="0" dirty="0" smtClean="0"/>
              <a:t>Desired Azure subscription has already been selected. </a:t>
            </a:r>
          </a:p>
          <a:p>
            <a:pPr marL="171450" indent="-171450">
              <a:buFont typeface="Arial" panose="020B0604020202020204" pitchFamily="34" charset="0"/>
              <a:buChar char="•"/>
            </a:pPr>
            <a:r>
              <a:rPr lang="en-US" altLang="zh-CN" baseline="0" dirty="0" smtClean="0"/>
              <a:t>A storage account has been provisioned under the same Azure subscription.</a:t>
            </a:r>
          </a:p>
          <a:p>
            <a:pPr marL="171450" indent="-171450">
              <a:buFont typeface="Arial" panose="020B0604020202020204" pitchFamily="34" charset="0"/>
              <a:buChar char="•"/>
            </a:pPr>
            <a:r>
              <a:rPr lang="en-US" altLang="zh-CN" baseline="0" dirty="0" smtClean="0"/>
              <a:t>A </a:t>
            </a:r>
            <a:r>
              <a:rPr lang="en-US" altLang="zh-CN" b="1" baseline="0" dirty="0" smtClean="0"/>
              <a:t>scripts </a:t>
            </a:r>
            <a:r>
              <a:rPr lang="en-US" altLang="zh-CN" b="0" baseline="0" dirty="0" smtClean="0"/>
              <a:t>container has been created under the storage account with public read access.</a:t>
            </a:r>
          </a:p>
          <a:p>
            <a:pPr marL="171450" indent="-171450">
              <a:buFont typeface="Arial" panose="020B0604020202020204" pitchFamily="34" charset="0"/>
              <a:buChar char="•"/>
            </a:pPr>
            <a:r>
              <a:rPr lang="en-US" altLang="zh-CN" b="0" baseline="0" dirty="0" smtClean="0"/>
              <a:t>A </a:t>
            </a:r>
            <a:r>
              <a:rPr lang="en-US" altLang="zh-CN" b="1" baseline="0" dirty="0" smtClean="0"/>
              <a:t>helloworld.ps1</a:t>
            </a:r>
            <a:r>
              <a:rPr lang="en-US" altLang="zh-CN" b="0" baseline="0" dirty="0" smtClean="0"/>
              <a:t> PowerShell script has been uploaded to the container. The content of the script is a single line: </a:t>
            </a:r>
            <a:r>
              <a:rPr lang="en-US" altLang="zh-CN" b="1" baseline="0" dirty="0" smtClean="0"/>
              <a:t>write-output “Hello World!”</a:t>
            </a:r>
          </a:p>
          <a:p>
            <a:pPr marL="171450" indent="-171450">
              <a:buFont typeface="Arial" panose="020B0604020202020204" pitchFamily="34" charset="0"/>
              <a:buChar char="•"/>
            </a:pPr>
            <a:r>
              <a:rPr lang="en-US" altLang="zh-CN" baseline="0" dirty="0" smtClean="0"/>
              <a:t>PowerShell environment has been set with large font for easy reading.</a:t>
            </a:r>
          </a:p>
          <a:p>
            <a:pPr marL="171450" indent="-171450">
              <a:buFont typeface="Arial" panose="020B0604020202020204" pitchFamily="34" charset="0"/>
              <a:buChar char="•"/>
            </a:pPr>
            <a:r>
              <a:rPr lang="en-US" altLang="zh-CN" baseline="0" dirty="0" smtClean="0"/>
              <a:t>A Windows Server 2012 VM has been provisioned.</a:t>
            </a:r>
          </a:p>
          <a:p>
            <a:pPr marL="0" indent="0">
              <a:buFont typeface="Arial" panose="020B0604020202020204" pitchFamily="34" charset="0"/>
              <a:buNone/>
            </a:pPr>
            <a:endParaRPr lang="en-US" altLang="zh-CN" dirty="0" smtClean="0"/>
          </a:p>
          <a:p>
            <a:r>
              <a:rPr lang="en-US" altLang="zh-CN" b="1" dirty="0" smtClean="0"/>
              <a:t>Steps:</a:t>
            </a:r>
          </a:p>
          <a:p>
            <a:pPr marL="228600" indent="-228600">
              <a:buFont typeface="+mj-lt"/>
              <a:buAutoNum type="arabicPeriod"/>
            </a:pPr>
            <a:r>
              <a:rPr lang="en-US" altLang="zh-CN" b="0" dirty="0" smtClean="0"/>
              <a:t>In</a:t>
            </a:r>
            <a:r>
              <a:rPr lang="en-US" altLang="zh-CN" b="0" baseline="0" dirty="0" smtClean="0"/>
              <a:t> Azure PowerShell, issue command: </a:t>
            </a:r>
            <a:r>
              <a:rPr lang="en-US" altLang="zh-CN" b="1" baseline="0" dirty="0" smtClean="0">
                <a:latin typeface="Courier New" panose="02070309020205020404" pitchFamily="49" charset="0"/>
                <a:cs typeface="Courier New" panose="02070309020205020404" pitchFamily="49" charset="0"/>
              </a:rPr>
              <a:t>Get-</a:t>
            </a:r>
            <a:r>
              <a:rPr lang="en-US" altLang="zh-CN" b="1" baseline="0" dirty="0" err="1" smtClean="0">
                <a:latin typeface="Courier New" panose="02070309020205020404" pitchFamily="49" charset="0"/>
                <a:cs typeface="Courier New" panose="02070309020205020404" pitchFamily="49" charset="0"/>
              </a:rPr>
              <a:t>AzureVMAvailableExtension</a:t>
            </a:r>
            <a:r>
              <a:rPr lang="en-US" altLang="zh-CN" b="1" baseline="0" dirty="0" smtClean="0">
                <a:latin typeface="Courier New" panose="02070309020205020404" pitchFamily="49" charset="0"/>
                <a:cs typeface="Courier New" panose="02070309020205020404" pitchFamily="49" charset="0"/>
              </a:rPr>
              <a:t> | Format-Table -Property </a:t>
            </a:r>
            <a:r>
              <a:rPr lang="en-US" altLang="zh-CN" b="1" baseline="0" dirty="0" err="1" smtClean="0">
                <a:latin typeface="Courier New" panose="02070309020205020404" pitchFamily="49" charset="0"/>
                <a:cs typeface="Courier New" panose="02070309020205020404" pitchFamily="49" charset="0"/>
              </a:rPr>
              <a:t>ExtensionName</a:t>
            </a:r>
            <a:r>
              <a:rPr lang="en-US" altLang="zh-CN" b="1" baseline="0" dirty="0" smtClean="0">
                <a:latin typeface="Courier New" panose="02070309020205020404" pitchFamily="49" charset="0"/>
                <a:cs typeface="Courier New" panose="02070309020205020404" pitchFamily="49" charset="0"/>
              </a:rPr>
              <a:t>, Publisher</a:t>
            </a:r>
          </a:p>
          <a:p>
            <a:pPr marL="228600" indent="-228600">
              <a:buFont typeface="+mj-lt"/>
              <a:buAutoNum type="arabicPeriod"/>
            </a:pPr>
            <a:r>
              <a:rPr lang="en-US" altLang="zh-CN" b="0" baseline="0" dirty="0" smtClean="0"/>
              <a:t>The above </a:t>
            </a:r>
            <a:r>
              <a:rPr lang="en-US" altLang="zh-CN" b="0" baseline="0" dirty="0" err="1" smtClean="0"/>
              <a:t>cmdlet</a:t>
            </a:r>
            <a:r>
              <a:rPr lang="en-US" altLang="zh-CN" b="0" baseline="0" dirty="0" smtClean="0"/>
              <a:t> lists existing extensions. Next we’ll see how we can inject an extension to a running VM instance. In the last demo you’ve seen that you can achieve this using Azure Management Portal. Here we’ll do it using PowerShell. In this case, we’ll install Custom Script Extension to an existing Windows Server 2012 VM.</a:t>
            </a:r>
          </a:p>
          <a:p>
            <a:pPr marL="228600" indent="-228600">
              <a:buFont typeface="+mj-lt"/>
              <a:buAutoNum type="arabicPeriod"/>
            </a:pPr>
            <a:r>
              <a:rPr lang="en-US" altLang="zh-CN" b="0" baseline="0" dirty="0" smtClean="0"/>
              <a:t>Issue the following </a:t>
            </a:r>
            <a:r>
              <a:rPr lang="en-US" altLang="zh-CN" b="0" baseline="0" dirty="0" err="1" smtClean="0"/>
              <a:t>cmdlets</a:t>
            </a:r>
            <a:r>
              <a:rPr lang="en-US" altLang="zh-CN" b="0" baseline="0" dirty="0" smtClean="0"/>
              <a:t> to get a reference to the virtual machine instance:</a:t>
            </a:r>
          </a:p>
          <a:p>
            <a:pPr marL="0" indent="0">
              <a:buFont typeface="+mj-lt"/>
              <a:buNone/>
            </a:pPr>
            <a:r>
              <a:rPr lang="en-US" altLang="zh-CN" b="1" baseline="0" dirty="0" smtClean="0"/>
              <a:t>      $</a:t>
            </a:r>
            <a:r>
              <a:rPr lang="en-US" altLang="zh-CN" b="1" baseline="0" dirty="0" err="1" smtClean="0"/>
              <a:t>serviceName</a:t>
            </a:r>
            <a:r>
              <a:rPr lang="en-US" altLang="zh-CN" b="1" baseline="0" dirty="0" smtClean="0"/>
              <a:t> = “[cloud service that hosts the VM]”</a:t>
            </a:r>
          </a:p>
          <a:p>
            <a:pPr marL="0" indent="0">
              <a:buFont typeface="+mj-lt"/>
              <a:buNone/>
            </a:pPr>
            <a:r>
              <a:rPr lang="en-US" altLang="zh-CN" b="1" baseline="0" dirty="0" smtClean="0"/>
              <a:t>      $</a:t>
            </a:r>
            <a:r>
              <a:rPr lang="en-US" altLang="zh-CN" b="1" baseline="0" dirty="0" err="1" smtClean="0"/>
              <a:t>vmName</a:t>
            </a:r>
            <a:r>
              <a:rPr lang="en-US" altLang="zh-CN" b="1" baseline="0" dirty="0" smtClean="0"/>
              <a:t> = “[name of the VM]”</a:t>
            </a:r>
          </a:p>
          <a:p>
            <a:pPr marL="0" indent="0">
              <a:buFont typeface="+mj-lt"/>
              <a:buNone/>
            </a:pPr>
            <a:r>
              <a:rPr lang="en-US" altLang="zh-CN" b="1" baseline="0" dirty="0" smtClean="0"/>
              <a:t>      $</a:t>
            </a:r>
            <a:r>
              <a:rPr lang="en-US" altLang="zh-CN" b="1" baseline="0" dirty="0" err="1" smtClean="0"/>
              <a:t>vm</a:t>
            </a:r>
            <a:r>
              <a:rPr lang="en-US" altLang="zh-CN" b="1" baseline="0" dirty="0" smtClean="0"/>
              <a:t> = Get-</a:t>
            </a:r>
            <a:r>
              <a:rPr lang="en-US" altLang="zh-CN" b="1" baseline="0" dirty="0" err="1" smtClean="0"/>
              <a:t>AzureVM</a:t>
            </a:r>
            <a:r>
              <a:rPr lang="en-US" altLang="zh-CN" b="1" baseline="0" dirty="0" smtClean="0"/>
              <a:t> –</a:t>
            </a:r>
            <a:r>
              <a:rPr lang="en-US" altLang="zh-CN" b="1" baseline="0" dirty="0" err="1" smtClean="0"/>
              <a:t>ServiceName</a:t>
            </a:r>
            <a:r>
              <a:rPr lang="en-US" altLang="zh-CN" b="1" baseline="0" dirty="0" smtClean="0"/>
              <a:t> $</a:t>
            </a:r>
            <a:r>
              <a:rPr lang="en-US" altLang="zh-CN" b="1" baseline="0" dirty="0" err="1" smtClean="0"/>
              <a:t>serviceName</a:t>
            </a:r>
            <a:r>
              <a:rPr lang="en-US" altLang="zh-CN" b="1" baseline="0" dirty="0" smtClean="0"/>
              <a:t> –Name $</a:t>
            </a:r>
            <a:r>
              <a:rPr lang="en-US" altLang="zh-CN" b="1" baseline="0" dirty="0" err="1" smtClean="0"/>
              <a:t>vmName</a:t>
            </a:r>
            <a:endParaRPr lang="en-US" altLang="zh-CN" b="1" baseline="0" dirty="0" smtClean="0"/>
          </a:p>
          <a:p>
            <a:pPr marL="228600" indent="-228600">
              <a:buFont typeface="+mj-lt"/>
              <a:buAutoNum type="arabicPeriod" startAt="4"/>
            </a:pPr>
            <a:r>
              <a:rPr lang="en-US" altLang="zh-CN" b="0" baseline="0" dirty="0" smtClean="0"/>
              <a:t>Next, issue command </a:t>
            </a:r>
            <a:r>
              <a:rPr lang="en-US" altLang="zh-CN" b="1" baseline="0" dirty="0" smtClean="0"/>
              <a:t>Get-</a:t>
            </a:r>
            <a:r>
              <a:rPr lang="en-US" altLang="zh-CN" b="1" baseline="0" dirty="0" err="1" smtClean="0"/>
              <a:t>AzureVMExtension</a:t>
            </a:r>
            <a:r>
              <a:rPr lang="en-US" altLang="zh-CN" b="1" baseline="0" dirty="0" smtClean="0"/>
              <a:t> –VM $</a:t>
            </a:r>
            <a:r>
              <a:rPr lang="en-US" altLang="zh-CN" b="1" baseline="0" dirty="0" err="1" smtClean="0"/>
              <a:t>vm</a:t>
            </a:r>
            <a:r>
              <a:rPr lang="en-US" altLang="zh-CN" b="0" baseline="0" dirty="0" smtClean="0"/>
              <a:t>. This lists VM extensions that are currently installed on the VM.</a:t>
            </a:r>
          </a:p>
          <a:p>
            <a:pPr marL="228600" indent="-228600">
              <a:buFont typeface="+mj-lt"/>
              <a:buAutoNum type="arabicPeriod" startAt="4"/>
            </a:pPr>
            <a:r>
              <a:rPr lang="en-US" altLang="zh-CN" b="0" baseline="0" dirty="0" smtClean="0"/>
              <a:t>Use the following </a:t>
            </a:r>
            <a:r>
              <a:rPr lang="en-US" altLang="zh-CN" b="0" baseline="0" dirty="0" err="1" smtClean="0"/>
              <a:t>cmdlet</a:t>
            </a:r>
            <a:r>
              <a:rPr lang="en-US" altLang="zh-CN" b="0" baseline="0" dirty="0" smtClean="0"/>
              <a:t> to enable Custom Script Extension, and instruct it to download and execute the helloworld.ps1 (this takes about 20-30 seconds):</a:t>
            </a:r>
          </a:p>
          <a:p>
            <a:pPr marL="0" indent="0">
              <a:buFont typeface="+mj-lt"/>
              <a:buNone/>
            </a:pPr>
            <a:r>
              <a:rPr lang="en-US" altLang="zh-CN" b="1" baseline="0" dirty="0" smtClean="0"/>
              <a:t>Set-</a:t>
            </a:r>
            <a:r>
              <a:rPr lang="en-US" altLang="zh-CN" b="1" baseline="0" dirty="0" err="1" smtClean="0"/>
              <a:t>AzureVMCustomScriptExtension</a:t>
            </a:r>
            <a:r>
              <a:rPr lang="en-US" altLang="zh-CN" b="1" baseline="0" dirty="0" smtClean="0"/>
              <a:t> -</a:t>
            </a:r>
            <a:r>
              <a:rPr lang="en-US" altLang="zh-CN" b="1" baseline="0" dirty="0" err="1" smtClean="0"/>
              <a:t>ContainerName</a:t>
            </a:r>
            <a:r>
              <a:rPr lang="en-US" altLang="zh-CN" b="1" baseline="0" dirty="0" smtClean="0"/>
              <a:t> scripts -</a:t>
            </a:r>
            <a:r>
              <a:rPr lang="en-US" altLang="zh-CN" b="1" baseline="0" dirty="0" err="1" smtClean="0"/>
              <a:t>StorageAccountName</a:t>
            </a:r>
            <a:r>
              <a:rPr lang="en-US" altLang="zh-CN" b="1" baseline="0" dirty="0" smtClean="0"/>
              <a:t> '[your storage account name]' -VM $</a:t>
            </a:r>
            <a:r>
              <a:rPr lang="en-US" altLang="zh-CN" b="1" baseline="0" dirty="0" err="1" smtClean="0"/>
              <a:t>vm</a:t>
            </a:r>
            <a:r>
              <a:rPr lang="en-US" altLang="zh-CN" b="1" baseline="0" dirty="0" smtClean="0"/>
              <a:t> -</a:t>
            </a:r>
            <a:r>
              <a:rPr lang="en-US" altLang="zh-CN" b="1" baseline="0" dirty="0" err="1" smtClean="0"/>
              <a:t>FileName</a:t>
            </a:r>
            <a:r>
              <a:rPr lang="en-US" altLang="zh-CN" b="1" baseline="0" dirty="0" smtClean="0"/>
              <a:t> ‘helloworld.ps1' -Run ‘helloworld.ps1' | Update-</a:t>
            </a:r>
            <a:r>
              <a:rPr lang="en-US" altLang="zh-CN" b="1" baseline="0" dirty="0" err="1" smtClean="0"/>
              <a:t>AzureVM</a:t>
            </a:r>
            <a:r>
              <a:rPr lang="en-US" altLang="zh-CN" b="1" baseline="0" dirty="0" smtClean="0"/>
              <a:t> -Verbose</a:t>
            </a:r>
          </a:p>
          <a:p>
            <a:pPr marL="0" indent="0">
              <a:buFont typeface="+mj-lt"/>
              <a:buNone/>
            </a:pPr>
            <a:r>
              <a:rPr lang="en-US" altLang="zh-CN" b="0" baseline="0" dirty="0" smtClean="0"/>
              <a:t>6. Next, we’ll retrieve and display the script execution result:</a:t>
            </a:r>
          </a:p>
          <a:p>
            <a:pPr marL="0" indent="0">
              <a:buFont typeface="+mj-lt"/>
              <a:buNone/>
            </a:pPr>
            <a:r>
              <a:rPr lang="en-US" altLang="zh-CN" b="1" baseline="0" dirty="0" smtClean="0"/>
              <a:t>$status = Get-</a:t>
            </a:r>
            <a:r>
              <a:rPr lang="en-US" altLang="zh-CN" b="1" baseline="0" dirty="0" err="1" smtClean="0"/>
              <a:t>AzureVM</a:t>
            </a:r>
            <a:r>
              <a:rPr lang="en-US" altLang="zh-CN" b="1" baseline="0" dirty="0" smtClean="0"/>
              <a:t> -</a:t>
            </a:r>
            <a:r>
              <a:rPr lang="en-US" altLang="zh-CN" b="1" baseline="0" dirty="0" err="1" smtClean="0"/>
              <a:t>ServiceName</a:t>
            </a:r>
            <a:r>
              <a:rPr lang="en-US" altLang="zh-CN" b="1" baseline="0" dirty="0" smtClean="0"/>
              <a:t> $</a:t>
            </a:r>
            <a:r>
              <a:rPr lang="en-US" altLang="zh-CN" b="1" baseline="0" dirty="0" err="1" smtClean="0"/>
              <a:t>serviceName</a:t>
            </a:r>
            <a:r>
              <a:rPr lang="en-US" altLang="zh-CN" b="1" baseline="0" dirty="0" smtClean="0"/>
              <a:t> -Name $</a:t>
            </a:r>
            <a:r>
              <a:rPr lang="en-US" altLang="zh-CN" b="1" baseline="0" dirty="0" err="1" smtClean="0"/>
              <a:t>vmName</a:t>
            </a:r>
            <a:endParaRPr lang="en-US" altLang="zh-CN" b="1" baseline="0" dirty="0" smtClean="0"/>
          </a:p>
          <a:p>
            <a:pPr marL="0" indent="0">
              <a:buFont typeface="+mj-lt"/>
              <a:buNone/>
            </a:pPr>
            <a:r>
              <a:rPr lang="en-US" altLang="zh-CN" b="1" baseline="0" dirty="0" smtClean="0"/>
              <a:t>$result = $status.ResourceExtensionStatusList.ExtensionSettingStatus.SubStatusList | Select Name, @{"Label"="</a:t>
            </a:r>
            <a:r>
              <a:rPr lang="en-US" altLang="zh-CN" b="1" baseline="0" dirty="0" err="1" smtClean="0"/>
              <a:t>Message";Expression</a:t>
            </a:r>
            <a:r>
              <a:rPr lang="en-US" altLang="zh-CN" b="1" baseline="0" dirty="0" smtClean="0"/>
              <a:t> = {$_.</a:t>
            </a:r>
            <a:r>
              <a:rPr lang="en-US" altLang="zh-CN" b="1" baseline="0" dirty="0" err="1" smtClean="0"/>
              <a:t>FormattedMessage.Message</a:t>
            </a:r>
            <a:r>
              <a:rPr lang="en-US" altLang="zh-CN" b="1" baseline="0" dirty="0" smtClean="0"/>
              <a:t> }} </a:t>
            </a:r>
          </a:p>
          <a:p>
            <a:pPr marL="0" indent="0">
              <a:buFont typeface="+mj-lt"/>
              <a:buNone/>
            </a:pPr>
            <a:r>
              <a:rPr lang="en-US" altLang="zh-CN" b="1" baseline="0" dirty="0" smtClean="0"/>
              <a:t>$result |</a:t>
            </a:r>
            <a:r>
              <a:rPr lang="en-US" altLang="zh-CN" b="1" baseline="0" dirty="0" err="1" smtClean="0"/>
              <a:t>fl</a:t>
            </a:r>
            <a:endParaRPr lang="en-US" altLang="zh-CN" b="1" baseline="0" dirty="0" smtClean="0"/>
          </a:p>
          <a:p>
            <a:pPr marL="0" indent="0">
              <a:buFont typeface="+mj-lt"/>
              <a:buNone/>
            </a:pPr>
            <a:endParaRPr lang="en-US" altLang="zh-CN" b="0" baseline="0" dirty="0" smtClean="0"/>
          </a:p>
          <a:p>
            <a:pPr marL="0" indent="0">
              <a:buFont typeface="+mj-lt"/>
              <a:buNone/>
            </a:pPr>
            <a:r>
              <a:rPr lang="en-US" altLang="zh-CN" b="0" baseline="0" dirty="0" smtClean="0"/>
              <a:t>(see screenshots in hidden slides for references)</a:t>
            </a:r>
          </a:p>
          <a:p>
            <a:pPr marL="0" indent="0">
              <a:buFont typeface="+mj-lt"/>
              <a:buNone/>
            </a:pPr>
            <a:r>
              <a:rPr lang="en-US" altLang="zh-CN" b="0" baseline="0" dirty="0" smtClean="0"/>
              <a:t>(see this blog: http://azure.microsoft.com/blog/2014/07/15/automating-sql-server-vm-configuration-using-custom-script-extension/ for more details on Custom Script Extension)</a:t>
            </a:r>
          </a:p>
          <a:p>
            <a:pPr marL="0" indent="0">
              <a:buFont typeface="+mj-lt"/>
              <a:buNone/>
            </a:pPr>
            <a:endParaRPr lang="en-US" altLang="zh-CN" b="0" baseline="0" dirty="0" smtClean="0"/>
          </a:p>
          <a:p>
            <a:pPr marL="228600" indent="-228600">
              <a:buFont typeface="+mj-lt"/>
              <a:buAutoNum type="arabicPeriod" startAt="4"/>
            </a:pPr>
            <a:endParaRPr lang="en-US" altLang="zh-CN" b="0" baseline="0" dirty="0" smtClean="0"/>
          </a:p>
          <a:p>
            <a:pPr marL="228600" indent="-228600">
              <a:buFont typeface="+mj-lt"/>
              <a:buAutoNum type="arabicPeriod"/>
            </a:pPr>
            <a:endParaRPr lang="en-US" altLang="zh-CN" b="0" baseline="0" dirty="0" smtClean="0"/>
          </a:p>
          <a:p>
            <a:pPr marL="228600" indent="-228600">
              <a:buFont typeface="+mj-lt"/>
              <a:buAutoNum type="arabicPeriod"/>
            </a:pPr>
            <a:endParaRPr lang="en-US" altLang="zh-CN" b="0" baseline="0" dirty="0" smtClean="0"/>
          </a:p>
          <a:p>
            <a:pPr marL="228600" indent="-228600">
              <a:buFont typeface="+mj-lt"/>
              <a:buAutoNum type="arabicPeriod"/>
            </a:pPr>
            <a:endParaRPr lang="en-US" altLang="zh-CN" b="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1650171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286664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22</a:t>
            </a:fld>
            <a:endParaRPr lang="en-US" dirty="0"/>
          </a:p>
        </p:txBody>
      </p:sp>
    </p:spTree>
    <p:extLst>
      <p:ext uri="{BB962C8B-B14F-4D97-AF65-F5344CB8AC3E}">
        <p14:creationId xmlns:p14="http://schemas.microsoft.com/office/powerpoint/2010/main" val="232890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Microsoft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23</a:t>
            </a:fld>
            <a:endParaRPr lang="en-US" dirty="0"/>
          </a:p>
        </p:txBody>
      </p:sp>
    </p:spTree>
    <p:extLst>
      <p:ext uri="{BB962C8B-B14F-4D97-AF65-F5344CB8AC3E}">
        <p14:creationId xmlns:p14="http://schemas.microsoft.com/office/powerpoint/2010/main" val="2067044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Microsoft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Microsoft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028225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4/27/2015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24889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2056653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331943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Provide a graphical view of fault and upgrade domains for existing web</a:t>
            </a:r>
            <a:r>
              <a:rPr lang="en-NZ" b="0" baseline="0" dirty="0" smtClean="0"/>
              <a:t> and worker roles. Use to contrast existing skills with availability sets.</a:t>
            </a:r>
            <a:endParaRPr lang="en-NZ" b="0" dirty="0" smtClean="0"/>
          </a:p>
          <a:p>
            <a:pPr defTabSz="721141">
              <a:lnSpc>
                <a:spcPct val="90000"/>
              </a:lnSpc>
              <a:spcAft>
                <a:spcPts val="263"/>
              </a:spcAft>
              <a:defRPr/>
            </a:pPr>
            <a:endParaRPr lang="en-NZ" b="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You can see that our service is well spread out across both fault and upgrade domains</a:t>
            </a:r>
          </a:p>
          <a:p>
            <a:pPr defTabSz="721141">
              <a:lnSpc>
                <a:spcPct val="90000"/>
              </a:lnSpc>
              <a:spcAft>
                <a:spcPts val="263"/>
              </a:spcAft>
              <a:defRPr/>
            </a:pPr>
            <a:r>
              <a:rPr lang="en-NZ" b="0" dirty="0" smtClean="0"/>
              <a:t>The loss of a fault domain will not cause a failure of our service</a:t>
            </a:r>
            <a:r>
              <a:rPr lang="en-NZ" b="0" baseline="0" dirty="0" smtClean="0"/>
              <a:t> nor will the restart or change of an upgrade domain cause a failure of our service</a:t>
            </a:r>
          </a:p>
          <a:p>
            <a:pPr defTabSz="721141">
              <a:lnSpc>
                <a:spcPct val="90000"/>
              </a:lnSpc>
              <a:spcAft>
                <a:spcPts val="263"/>
              </a:spcAft>
              <a:defRPr/>
            </a:pPr>
            <a:endParaRPr lang="en-NZ" b="1" baseline="0" dirty="0" smtClean="0"/>
          </a:p>
          <a:p>
            <a:pPr defTabSz="721141">
              <a:lnSpc>
                <a:spcPct val="90000"/>
              </a:lnSpc>
              <a:spcAft>
                <a:spcPts val="263"/>
              </a:spcAft>
              <a:defRPr/>
            </a:pPr>
            <a:endParaRPr lang="en-NZ" b="1" baseline="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Useful pre-reading here.</a:t>
            </a:r>
          </a:p>
          <a:p>
            <a:pPr defTabSz="721141">
              <a:lnSpc>
                <a:spcPct val="90000"/>
              </a:lnSpc>
              <a:spcAft>
                <a:spcPts val="263"/>
              </a:spcAft>
              <a:defRPr/>
            </a:pPr>
            <a:r>
              <a:rPr lang="en-NZ" b="0" dirty="0" smtClean="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483862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553226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513505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a:t>
            </a:r>
            <a:r>
              <a:rPr lang="en-US" b="1" baseline="0" dirty="0" smtClean="0"/>
              <a:t> Note:</a:t>
            </a:r>
          </a:p>
          <a:p>
            <a:r>
              <a:rPr lang="en-US" b="0" dirty="0" smtClean="0"/>
              <a:t>Consider</a:t>
            </a:r>
            <a:r>
              <a:rPr lang="en-US" b="0" baseline="0" dirty="0" smtClean="0"/>
              <a:t> this demo if time permits:</a:t>
            </a:r>
            <a:endParaRPr lang="en-US" b="0" dirty="0" smtClean="0"/>
          </a:p>
          <a:p>
            <a:r>
              <a:rPr lang="en-US" dirty="0" smtClean="0"/>
              <a:t>https://microsoft-my.sharepoint.com/personal/mmcspirt_microsoft_com/Documents/Shared%20with%20Everyone/BCDR</a:t>
            </a:r>
          </a:p>
          <a:p>
            <a:r>
              <a:rPr lang="en-US" dirty="0" smtClean="0"/>
              <a:t>The</a:t>
            </a:r>
            <a:r>
              <a:rPr lang="en-US" baseline="0" dirty="0" smtClean="0"/>
              <a:t> specific demo is Azure Site Recovery – Between Sites.exe</a:t>
            </a:r>
          </a:p>
          <a:p>
            <a:endParaRPr lang="en-US" dirty="0"/>
          </a:p>
        </p:txBody>
      </p:sp>
      <p:sp>
        <p:nvSpPr>
          <p:cNvPr id="4" name="Slide Number Placeholder 3"/>
          <p:cNvSpPr>
            <a:spLocks noGrp="1"/>
          </p:cNvSpPr>
          <p:nvPr>
            <p:ph type="sldNum" sz="quarter" idx="10"/>
          </p:nvPr>
        </p:nvSpPr>
        <p:spPr/>
        <p:txBody>
          <a:bodyPr/>
          <a:lstStyle/>
          <a:p>
            <a:fld id="{0153BC3D-042C-4528-BB53-B4A539F77A11}" type="slidenum">
              <a:rPr lang="en-US" smtClean="0"/>
              <a:t>37</a:t>
            </a:fld>
            <a:endParaRPr lang="en-US"/>
          </a:p>
        </p:txBody>
      </p:sp>
    </p:spTree>
    <p:extLst>
      <p:ext uri="{BB962C8B-B14F-4D97-AF65-F5344CB8AC3E}">
        <p14:creationId xmlns:p14="http://schemas.microsoft.com/office/powerpoint/2010/main" val="162509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Azure Key Vault offers an easy, cost-effective way to safeguard keys and other secrets used by cloud apps and services. With Key Vault, customers can streamline key management and maintain control of keys used to access and encrypt their data. </a:t>
            </a:r>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3864478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Enhance data protection and compliance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rgbClr val="505050"/>
                </a:solidFill>
              </a:rPr>
              <a:t>Encrypt keys and small secrets like passwords using keys stored in tightly controlled and monitored Hardware Security Modules (HSMs)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rgbClr val="505050"/>
                </a:solidFill>
              </a:rPr>
              <a:t>Import or generate your keys in HSMs for added assurance.</a:t>
            </a:r>
            <a:r>
              <a:rPr lang="en-US" sz="1200" baseline="0" dirty="0" smtClean="0">
                <a:solidFill>
                  <a:srgbClr val="505050"/>
                </a:solidFill>
              </a:rPr>
              <a:t> Key Vault is designed so that </a:t>
            </a:r>
            <a:r>
              <a:rPr lang="en-US" sz="1200" dirty="0" smtClean="0">
                <a:solidFill>
                  <a:srgbClr val="505050"/>
                </a:solidFill>
              </a:rPr>
              <a:t>keys stay within the HSM boundary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solidFill>
                  <a:srgbClr val="505050"/>
                </a:solidFill>
              </a:rPr>
              <a:t>Comply with regulatory standards for secure key management, including the US Government FIPS 140-2 and Common Criteria EAL 4+</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Monitor and audit key use through Azure logging – pipe logs into HDInsight or your SIEM for additional analysis (coming soon)</a:t>
            </a:r>
            <a:endParaRPr lang="en-US" dirty="0" smtClean="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rgbClr val="50505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gradFill>
                <a:gsLst>
                  <a:gs pos="2917">
                    <a:srgbClr val="505050"/>
                  </a:gs>
                  <a:gs pos="30000">
                    <a:srgbClr val="505050"/>
                  </a:gs>
                </a:gsLst>
                <a:lin ang="5400000" scaled="0"/>
              </a:gra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gradFill>
                <a:gsLst>
                  <a:gs pos="2917">
                    <a:srgbClr val="505050"/>
                  </a:gs>
                  <a:gs pos="30000">
                    <a:srgbClr val="505050"/>
                  </a:gs>
                </a:gsLst>
                <a:lin ang="5400000" scaled="0"/>
              </a:gradFill>
            </a:endParaRPr>
          </a:p>
          <a:p>
            <a:endParaRPr lang="en-US" dirty="0"/>
          </a:p>
        </p:txBody>
      </p:sp>
      <p:sp>
        <p:nvSpPr>
          <p:cNvPr id="4" name="Slide Number Placeholder 3"/>
          <p:cNvSpPr>
            <a:spLocks noGrp="1"/>
          </p:cNvSpPr>
          <p:nvPr>
            <p:ph type="sldNum" sz="quarter" idx="10"/>
          </p:nvPr>
        </p:nvSpPr>
        <p:spPr/>
        <p:txBody>
          <a:bodyPr/>
          <a:lstStyle/>
          <a:p>
            <a:fld id="{97745441-626C-4E73-AD28-AF6ABED9ACED}" type="slidenum">
              <a:rPr lang="en-US" smtClean="0"/>
              <a:t>39</a:t>
            </a:fld>
            <a:endParaRPr lang="en-US"/>
          </a:p>
        </p:txBody>
      </p:sp>
    </p:spTree>
    <p:extLst>
      <p:ext uri="{BB962C8B-B14F-4D97-AF65-F5344CB8AC3E}">
        <p14:creationId xmlns:p14="http://schemas.microsoft.com/office/powerpoint/2010/main" val="2625775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4167841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29335618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Point-to-Site</a:t>
            </a:r>
            <a:r>
              <a:rPr lang="en-US" baseline="0" dirty="0" smtClean="0"/>
              <a:t> connection</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Follow step 1-15 below to prepare the environment.</a:t>
            </a:r>
          </a:p>
          <a:p>
            <a:pPr marL="0" indent="0">
              <a:buFont typeface="Arial" panose="020B0604020202020204" pitchFamily="34" charset="0"/>
              <a:buNone/>
            </a:pPr>
            <a:r>
              <a:rPr lang="en-US" altLang="zh-CN" baseline="0" dirty="0" smtClean="0"/>
              <a:t>(http://haishibai.blogspot.com/2013/05/walkthrough-file-sharing-between-your.html)</a:t>
            </a:r>
          </a:p>
          <a:p>
            <a:pPr marL="0" indent="0">
              <a:buFont typeface="Arial" panose="020B0604020202020204" pitchFamily="34" charset="0"/>
              <a:buNone/>
            </a:pPr>
            <a:endParaRPr lang="en-US" altLang="zh-CN" dirty="0" smtClean="0"/>
          </a:p>
          <a:p>
            <a:r>
              <a:rPr lang="en-US" altLang="zh-CN" b="1" dirty="0" smtClean="0"/>
              <a:t>Steps:</a:t>
            </a:r>
          </a:p>
          <a:p>
            <a:r>
              <a:rPr lang="en-US" altLang="zh-CN" b="0" dirty="0" smtClean="0"/>
              <a:t>R</a:t>
            </a:r>
            <a:r>
              <a:rPr lang="en-US" altLang="zh-CN" b="0" baseline="0" dirty="0" smtClean="0"/>
              <a:t>un through steps 17-21 in the following steps. If time permits, you can start with step 16.</a:t>
            </a:r>
          </a:p>
          <a:p>
            <a:endParaRPr lang="en-US" altLang="zh-CN" b="0" baseline="0" dirty="0" smtClean="0"/>
          </a:p>
          <a:p>
            <a:pPr marL="228600" indent="-228600">
              <a:buAutoNum type="arabicPeriod"/>
            </a:pPr>
            <a:r>
              <a:rPr lang="en-US" dirty="0" smtClean="0">
                <a:effectLst/>
              </a:rPr>
              <a:t>Log on to (current)</a:t>
            </a:r>
            <a:r>
              <a:rPr lang="en-US" baseline="0" dirty="0" smtClean="0">
                <a:effectLst/>
              </a:rPr>
              <a:t> </a:t>
            </a:r>
            <a:r>
              <a:rPr lang="en-US" dirty="0" smtClean="0">
                <a:effectLst/>
              </a:rPr>
              <a:t>Microsoft Azure Management Portal.</a:t>
            </a:r>
          </a:p>
          <a:p>
            <a:pPr marL="228600" indent="-228600">
              <a:buAutoNum type="arabicPeriod"/>
            </a:pPr>
            <a:r>
              <a:rPr lang="en-US" dirty="0" smtClean="0">
                <a:effectLst/>
              </a:rPr>
              <a:t>On command bar, click on </a:t>
            </a:r>
            <a:r>
              <a:rPr lang="en-US" b="1" dirty="0" smtClean="0">
                <a:effectLst/>
              </a:rPr>
              <a:t>NEW</a:t>
            </a:r>
            <a:r>
              <a:rPr lang="en-US" dirty="0" smtClean="0">
                <a:effectLst/>
              </a:rPr>
              <a:t> button, then select </a:t>
            </a:r>
            <a:r>
              <a:rPr lang="en-US" b="1" dirty="0" smtClean="0">
                <a:effectLst/>
              </a:rPr>
              <a:t>NETWORKS</a:t>
            </a:r>
            <a:r>
              <a:rPr lang="en-US" dirty="0" smtClean="0">
                <a:effectLst/>
              </a:rPr>
              <a:t>-&gt;</a:t>
            </a:r>
            <a:r>
              <a:rPr lang="en-US" b="1" dirty="0" smtClean="0">
                <a:effectLst/>
              </a:rPr>
              <a:t>VIRTUAL NETWORK</a:t>
            </a:r>
            <a:r>
              <a:rPr lang="en-US" dirty="0" smtClean="0">
                <a:effectLst/>
              </a:rPr>
              <a:t>-&gt;</a:t>
            </a:r>
            <a:r>
              <a:rPr lang="en-US" b="1" dirty="0" smtClean="0">
                <a:effectLst/>
              </a:rPr>
              <a:t>CUSTOM</a:t>
            </a:r>
            <a:r>
              <a:rPr lang="en-US" b="1" baseline="0" dirty="0" smtClean="0">
                <a:effectLst/>
              </a:rPr>
              <a:t> </a:t>
            </a:r>
            <a:r>
              <a:rPr lang="en-US" b="1" dirty="0" smtClean="0">
                <a:effectLst/>
              </a:rPr>
              <a:t>CREATE</a:t>
            </a:r>
            <a:r>
              <a:rPr lang="en-US" dirty="0" smtClean="0">
                <a:effectLst/>
              </a:rPr>
              <a:t> menu.</a:t>
            </a:r>
          </a:p>
          <a:p>
            <a:pPr marL="228600" indent="-228600">
              <a:buAutoNum type="arabicPeriod"/>
            </a:pPr>
            <a:r>
              <a:rPr lang="en-US" dirty="0" smtClean="0">
                <a:effectLst/>
              </a:rPr>
              <a:t>On </a:t>
            </a:r>
            <a:r>
              <a:rPr lang="en-US" b="1" i="1" dirty="0" smtClean="0">
                <a:effectLst/>
              </a:rPr>
              <a:t>Virtual Network Details</a:t>
            </a:r>
            <a:r>
              <a:rPr lang="en-US" dirty="0" smtClean="0">
                <a:effectLst/>
              </a:rPr>
              <a:t> page, enter network </a:t>
            </a:r>
            <a:r>
              <a:rPr lang="en-US" b="1" dirty="0" smtClean="0">
                <a:effectLst/>
              </a:rPr>
              <a:t>NAME</a:t>
            </a:r>
            <a:r>
              <a:rPr lang="en-US" dirty="0" smtClean="0">
                <a:effectLst/>
              </a:rPr>
              <a:t> as </a:t>
            </a:r>
            <a:r>
              <a:rPr lang="en-US" i="1" dirty="0" err="1" smtClean="0">
                <a:effectLst/>
              </a:rPr>
              <a:t>pointtosite</a:t>
            </a:r>
            <a:r>
              <a:rPr lang="en-US" dirty="0" smtClean="0">
                <a:effectLst/>
              </a:rPr>
              <a:t>, create or select a </a:t>
            </a:r>
            <a:r>
              <a:rPr lang="en-US" b="1" dirty="0" smtClean="0">
                <a:effectLst/>
              </a:rPr>
              <a:t>AFFINITY GROUP</a:t>
            </a:r>
            <a:r>
              <a:rPr lang="en-US" dirty="0" smtClean="0">
                <a:effectLst/>
              </a:rPr>
              <a:t>, then click next arrow.</a:t>
            </a:r>
          </a:p>
          <a:p>
            <a:pPr marL="228600" indent="-228600">
              <a:buAutoNum type="arabicPeriod"/>
            </a:pPr>
            <a:r>
              <a:rPr lang="en-US" dirty="0" smtClean="0">
                <a:effectLst/>
              </a:rPr>
              <a:t>On </a:t>
            </a:r>
            <a:r>
              <a:rPr lang="en-US" b="1" i="1" dirty="0" smtClean="0">
                <a:effectLst/>
              </a:rPr>
              <a:t>DNS Servers and VPN Connectivity</a:t>
            </a:r>
            <a:r>
              <a:rPr lang="en-US" dirty="0" smtClean="0">
                <a:effectLst/>
              </a:rPr>
              <a:t> page, check</a:t>
            </a:r>
            <a:r>
              <a:rPr lang="en-US" b="1" dirty="0" smtClean="0">
                <a:effectLst/>
              </a:rPr>
              <a:t> Configure Point-to-Site VPN</a:t>
            </a:r>
            <a:r>
              <a:rPr lang="en-US" dirty="0" smtClean="0">
                <a:effectLst/>
              </a:rPr>
              <a:t>, then click next arrow:</a:t>
            </a:r>
          </a:p>
          <a:p>
            <a:pPr marL="228600" indent="-228600">
              <a:buAutoNum type="arabicPeriod"/>
            </a:pPr>
            <a:r>
              <a:rPr lang="en-US" dirty="0" smtClean="0">
                <a:effectLst/>
              </a:rPr>
              <a:t>On </a:t>
            </a:r>
            <a:r>
              <a:rPr lang="en-US" b="1" i="1" dirty="0" smtClean="0">
                <a:effectLst/>
              </a:rPr>
              <a:t>Point-to-Site Connectivity</a:t>
            </a:r>
            <a:r>
              <a:rPr lang="en-US" dirty="0" smtClean="0">
                <a:effectLst/>
              </a:rPr>
              <a:t> page, click next arrow.</a:t>
            </a:r>
          </a:p>
          <a:p>
            <a:pPr marL="228600" indent="-228600">
              <a:buAutoNum type="arabicPeriod"/>
            </a:pPr>
            <a:r>
              <a:rPr lang="en-US" dirty="0" smtClean="0">
                <a:effectLst/>
              </a:rPr>
              <a:t>On </a:t>
            </a:r>
            <a:r>
              <a:rPr lang="en-US" b="1" i="1" dirty="0" smtClean="0">
                <a:effectLst/>
              </a:rPr>
              <a:t>Virtual Network Address Spaces</a:t>
            </a:r>
            <a:r>
              <a:rPr lang="en-US" dirty="0" smtClean="0">
                <a:effectLst/>
              </a:rPr>
              <a:t> page, click on </a:t>
            </a:r>
            <a:r>
              <a:rPr lang="en-US" b="1" dirty="0" smtClean="0">
                <a:effectLst/>
              </a:rPr>
              <a:t>add gateway subnet</a:t>
            </a:r>
            <a:r>
              <a:rPr lang="en-US" dirty="0" smtClean="0">
                <a:effectLst/>
              </a:rPr>
              <a:t> button, and then click on check icon to complete network creation.</a:t>
            </a:r>
          </a:p>
          <a:p>
            <a:pPr marL="228600" indent="-228600">
              <a:buAutoNum type="arabicPeriod"/>
            </a:pPr>
            <a:r>
              <a:rPr lang="en-US" dirty="0" smtClean="0">
                <a:effectLst/>
              </a:rPr>
              <a:t>After the virtual network has been created, open its </a:t>
            </a:r>
            <a:r>
              <a:rPr lang="en-US" b="1" dirty="0" smtClean="0">
                <a:effectLst/>
              </a:rPr>
              <a:t>DASHBOARD</a:t>
            </a:r>
            <a:r>
              <a:rPr lang="en-US" dirty="0" smtClean="0">
                <a:effectLst/>
              </a:rPr>
              <a:t> page, and the click </a:t>
            </a:r>
            <a:r>
              <a:rPr lang="en-US" b="1" dirty="0" smtClean="0">
                <a:effectLst/>
              </a:rPr>
              <a:t>CREATE GATEWAY</a:t>
            </a:r>
            <a:r>
              <a:rPr lang="en-US" dirty="0" smtClean="0">
                <a:effectLst/>
              </a:rPr>
              <a:t> icon to create the dynamic routing gateway.</a:t>
            </a:r>
          </a:p>
          <a:p>
            <a:pPr marL="228600" indent="-228600">
              <a:buAutoNum type="arabicPeriod"/>
            </a:pPr>
            <a:r>
              <a:rPr lang="en-US" dirty="0" smtClean="0">
                <a:effectLst/>
              </a:rPr>
              <a:t>Add a new Windows Server 2012 virtual machine to the virtual network. Note that when you specify user credential, make sure to </a:t>
            </a:r>
            <a:r>
              <a:rPr lang="en-US" u="sng" dirty="0" smtClean="0">
                <a:effectLst/>
              </a:rPr>
              <a:t>use the same user id and password of your local account</a:t>
            </a:r>
            <a:r>
              <a:rPr lang="en-US" dirty="0" smtClean="0">
                <a:effectLst/>
              </a:rPr>
              <a:t>. This is because the virtual machine on Microsoft Azure is not under your domain controller, and we are using the same user credential on both local and virtual machines to allow file sharing.</a:t>
            </a:r>
          </a:p>
          <a:p>
            <a:pPr marL="228600" indent="-228600">
              <a:buAutoNum type="arabicPeriod"/>
            </a:pPr>
            <a:r>
              <a:rPr lang="en-US" dirty="0" smtClean="0">
                <a:effectLst/>
              </a:rPr>
              <a:t>As the virtual machine is cooking, let’s create two self-signed certificates: one for root, and another for client identification. During the following steps we’ll need to upload the root certificate to Microsoft Azure so Microsoft Azure can validate the client machine using the certificate chain.</a:t>
            </a:r>
          </a:p>
          <a:p>
            <a:pPr marL="228600" indent="-228600">
              <a:buAutoNum type="arabicPeriod"/>
            </a:pPr>
            <a:r>
              <a:rPr lang="en-US" dirty="0" smtClean="0">
                <a:effectLst/>
              </a:rPr>
              <a:t>Launch </a:t>
            </a:r>
            <a:r>
              <a:rPr lang="en-US" b="1" dirty="0" smtClean="0">
                <a:effectLst/>
              </a:rPr>
              <a:t>Developer Command Prompt for VS2012</a:t>
            </a:r>
            <a:r>
              <a:rPr lang="en-US" dirty="0" smtClean="0">
                <a:effectLst/>
              </a:rPr>
              <a:t> as administrator. Change current folder to a folder where you want to keep the generated certificates. Here I’ll use folder </a:t>
            </a:r>
            <a:r>
              <a:rPr lang="en-US" b="1" i="1" dirty="0" smtClean="0">
                <a:effectLst/>
              </a:rPr>
              <a:t>c:\books</a:t>
            </a:r>
            <a:r>
              <a:rPr lang="en-US" dirty="0" smtClean="0">
                <a:effectLst/>
              </a:rPr>
              <a:t>.</a:t>
            </a:r>
          </a:p>
          <a:p>
            <a:pPr marL="228600" indent="-228600">
              <a:buAutoNum type="arabicPeriod"/>
            </a:pPr>
            <a:r>
              <a:rPr lang="en-US" dirty="0" smtClean="0">
                <a:effectLst/>
              </a:rPr>
              <a:t>Use command </a:t>
            </a:r>
            <a:r>
              <a:rPr lang="en-US" dirty="0" err="1" smtClean="0">
                <a:effectLst/>
              </a:rPr>
              <a:t>makecert</a:t>
            </a:r>
            <a:r>
              <a:rPr lang="en-US" dirty="0" smtClean="0">
                <a:effectLst/>
              </a:rPr>
              <a:t> -sky exchange -r -n "CN=</a:t>
            </a:r>
            <a:r>
              <a:rPr lang="en-US" dirty="0" err="1" smtClean="0">
                <a:effectLst/>
              </a:rPr>
              <a:t>MyFakeRoot</a:t>
            </a:r>
            <a:r>
              <a:rPr lang="en-US" dirty="0" smtClean="0">
                <a:effectLst/>
              </a:rPr>
              <a:t>" -</a:t>
            </a:r>
            <a:r>
              <a:rPr lang="en-US" dirty="0" err="1" smtClean="0">
                <a:effectLst/>
              </a:rPr>
              <a:t>pe</a:t>
            </a:r>
            <a:r>
              <a:rPr lang="en-US" dirty="0" smtClean="0">
                <a:effectLst/>
              </a:rPr>
              <a:t> -a sha1 -</a:t>
            </a:r>
            <a:r>
              <a:rPr lang="en-US" dirty="0" err="1" smtClean="0">
                <a:effectLst/>
              </a:rPr>
              <a:t>len</a:t>
            </a:r>
            <a:r>
              <a:rPr lang="en-US" dirty="0" smtClean="0">
                <a:effectLst/>
              </a:rPr>
              <a:t> 2048 -</a:t>
            </a:r>
            <a:r>
              <a:rPr lang="en-US" dirty="0" err="1" smtClean="0">
                <a:effectLst/>
              </a:rPr>
              <a:t>ss</a:t>
            </a:r>
            <a:r>
              <a:rPr lang="en-US" dirty="0" smtClean="0">
                <a:effectLst/>
              </a:rPr>
              <a:t> My to create root certificate.</a:t>
            </a:r>
          </a:p>
          <a:p>
            <a:pPr marL="228600" indent="-228600">
              <a:buAutoNum type="arabicPeriod"/>
            </a:pPr>
            <a:r>
              <a:rPr lang="en-US" dirty="0" smtClean="0">
                <a:effectLst/>
              </a:rPr>
              <a:t>Use command </a:t>
            </a:r>
            <a:r>
              <a:rPr lang="en-US" dirty="0" err="1" smtClean="0">
                <a:effectLst/>
              </a:rPr>
              <a:t>makecert</a:t>
            </a:r>
            <a:r>
              <a:rPr lang="en-US" dirty="0" smtClean="0">
                <a:effectLst/>
              </a:rPr>
              <a:t> -n "CN=</a:t>
            </a:r>
            <a:r>
              <a:rPr lang="en-US" dirty="0" err="1" smtClean="0">
                <a:effectLst/>
              </a:rPr>
              <a:t>MyLaptop</a:t>
            </a:r>
            <a:r>
              <a:rPr lang="en-US" dirty="0" smtClean="0">
                <a:effectLst/>
              </a:rPr>
              <a:t>" -</a:t>
            </a:r>
            <a:r>
              <a:rPr lang="en-US" dirty="0" err="1" smtClean="0">
                <a:effectLst/>
              </a:rPr>
              <a:t>pe</a:t>
            </a:r>
            <a:r>
              <a:rPr lang="en-US" dirty="0" smtClean="0">
                <a:effectLst/>
              </a:rPr>
              <a:t> -sky exchange -m 96 -</a:t>
            </a:r>
            <a:r>
              <a:rPr lang="en-US" dirty="0" err="1" smtClean="0">
                <a:effectLst/>
              </a:rPr>
              <a:t>ss</a:t>
            </a:r>
            <a:r>
              <a:rPr lang="en-US" dirty="0" smtClean="0">
                <a:effectLst/>
              </a:rPr>
              <a:t> My -in "</a:t>
            </a:r>
            <a:r>
              <a:rPr lang="en-US" dirty="0" err="1" smtClean="0">
                <a:effectLst/>
              </a:rPr>
              <a:t>MyFakeRoot</a:t>
            </a:r>
            <a:r>
              <a:rPr lang="en-US" dirty="0" smtClean="0">
                <a:effectLst/>
              </a:rPr>
              <a:t>" -is my -a sha1 to create client certificate.</a:t>
            </a:r>
          </a:p>
          <a:p>
            <a:pPr marL="228600" indent="-228600">
              <a:buAutoNum type="arabicPeriod"/>
            </a:pPr>
            <a:r>
              <a:rPr lang="en-US" dirty="0" smtClean="0">
                <a:effectLst/>
              </a:rPr>
              <a:t>Launch </a:t>
            </a:r>
            <a:r>
              <a:rPr lang="en-US" b="1" dirty="0" err="1" smtClean="0">
                <a:effectLst/>
              </a:rPr>
              <a:t>certmgr</a:t>
            </a:r>
            <a:r>
              <a:rPr lang="en-US" dirty="0" smtClean="0">
                <a:effectLst/>
              </a:rPr>
              <a:t>. Export the root certificate as a </a:t>
            </a:r>
            <a:r>
              <a:rPr lang="en-US" b="1" i="1" dirty="0" smtClean="0">
                <a:effectLst/>
              </a:rPr>
              <a:t>MyFakeRoot.cer</a:t>
            </a:r>
            <a:r>
              <a:rPr lang="en-US" dirty="0" smtClean="0">
                <a:effectLst/>
              </a:rPr>
              <a:t> file (</a:t>
            </a:r>
            <a:r>
              <a:rPr lang="en-US" u="sng" dirty="0" smtClean="0">
                <a:effectLst/>
              </a:rPr>
              <a:t>without</a:t>
            </a:r>
            <a:r>
              <a:rPr lang="en-US" dirty="0" smtClean="0">
                <a:effectLst/>
              </a:rPr>
              <a:t> private key).</a:t>
            </a:r>
          </a:p>
          <a:p>
            <a:pPr marL="228600" indent="-228600">
              <a:buAutoNum type="arabicPeriod"/>
            </a:pPr>
            <a:r>
              <a:rPr lang="en-US" dirty="0" smtClean="0">
                <a:effectLst/>
              </a:rPr>
              <a:t>[Optional] if you are configuring VPN for another client, you’d need to install the client certificate on target machine.</a:t>
            </a:r>
          </a:p>
          <a:p>
            <a:pPr marL="228600" indent="-228600">
              <a:buAutoNum type="arabicPeriod"/>
            </a:pPr>
            <a:r>
              <a:rPr lang="en-US" dirty="0" smtClean="0">
                <a:effectLst/>
              </a:rPr>
              <a:t>Go back to Microsoft Azure Management Portal. On </a:t>
            </a:r>
            <a:r>
              <a:rPr lang="en-US" b="1" dirty="0" smtClean="0">
                <a:effectLst/>
              </a:rPr>
              <a:t>DASHBOARD</a:t>
            </a:r>
            <a:r>
              <a:rPr lang="en-US" dirty="0" smtClean="0">
                <a:effectLst/>
              </a:rPr>
              <a:t> page of the virtual network, click on link </a:t>
            </a:r>
            <a:r>
              <a:rPr lang="en-US" b="1" dirty="0" smtClean="0">
                <a:effectLst/>
              </a:rPr>
              <a:t>Upload client certificate</a:t>
            </a:r>
            <a:r>
              <a:rPr lang="en-US" dirty="0" smtClean="0">
                <a:effectLst/>
              </a:rPr>
              <a:t> to upload the root certificate. Note at this point the gateway should have been created.</a:t>
            </a:r>
          </a:p>
          <a:p>
            <a:pPr marL="228600" indent="-228600">
              <a:buAutoNum type="arabicPeriod"/>
            </a:pPr>
            <a:r>
              <a:rPr lang="en-US" dirty="0" smtClean="0">
                <a:effectLst/>
              </a:rPr>
              <a:t>After certificate has been uploaded, you can download and install VPN client from the </a:t>
            </a:r>
            <a:r>
              <a:rPr lang="en-US" b="1" dirty="0" smtClean="0">
                <a:effectLst/>
              </a:rPr>
              <a:t>DASHBOARD</a:t>
            </a:r>
            <a:r>
              <a:rPr lang="en-US" dirty="0" smtClean="0">
                <a:effectLst/>
              </a:rPr>
              <a:t> page (</a:t>
            </a:r>
            <a:r>
              <a:rPr lang="en-US" b="1" i="1" dirty="0" smtClean="0">
                <a:effectLst/>
              </a:rPr>
              <a:t>AMD64 Client</a:t>
            </a:r>
            <a:r>
              <a:rPr lang="en-US" dirty="0" smtClean="0">
                <a:effectLst/>
              </a:rPr>
              <a:t> link for 64-bit machines, </a:t>
            </a:r>
            <a:r>
              <a:rPr lang="en-US" b="1" i="1" dirty="0" smtClean="0">
                <a:effectLst/>
              </a:rPr>
              <a:t>x86 Client</a:t>
            </a:r>
            <a:r>
              <a:rPr lang="en-US" dirty="0" smtClean="0">
                <a:effectLst/>
              </a:rPr>
              <a:t> link for 32-bit machines).</a:t>
            </a:r>
          </a:p>
          <a:p>
            <a:pPr marL="228600" indent="-228600">
              <a:buAutoNum type="arabicPeriod"/>
            </a:pPr>
            <a:r>
              <a:rPr lang="en-US" dirty="0" smtClean="0">
                <a:effectLst/>
              </a:rPr>
              <a:t>After VPN client has been installed, you can see the VPN connection on your Windows network connection list. Click on the network to connect. When prompted by the VPN client, click </a:t>
            </a:r>
            <a:r>
              <a:rPr lang="en-US" b="1" dirty="0" smtClean="0">
                <a:effectLst/>
              </a:rPr>
              <a:t>Connect</a:t>
            </a:r>
            <a:r>
              <a:rPr lang="en-US" dirty="0" smtClean="0">
                <a:effectLst/>
              </a:rPr>
              <a:t> button to continue.</a:t>
            </a:r>
          </a:p>
          <a:p>
            <a:pPr marL="228600" indent="-228600">
              <a:buAutoNum type="arabicPeriod"/>
            </a:pPr>
            <a:r>
              <a:rPr lang="en-US" dirty="0" smtClean="0">
                <a:effectLst/>
              </a:rPr>
              <a:t>[Optional] Now you can use </a:t>
            </a:r>
            <a:r>
              <a:rPr lang="en-US" b="1" i="1" dirty="0" err="1" smtClean="0">
                <a:effectLst/>
              </a:rPr>
              <a:t>ipconfig</a:t>
            </a:r>
            <a:r>
              <a:rPr lang="en-US" b="1" i="1" dirty="0" smtClean="0">
                <a:effectLst/>
              </a:rPr>
              <a:t>/all</a:t>
            </a:r>
            <a:r>
              <a:rPr lang="en-US" dirty="0" smtClean="0">
                <a:effectLst/>
              </a:rPr>
              <a:t> to verify if VPN connection has been successfully established  (look for PPP adapter).</a:t>
            </a:r>
          </a:p>
          <a:p>
            <a:pPr marL="228600" indent="-228600">
              <a:buAutoNum type="arabicPeriod"/>
            </a:pPr>
            <a:r>
              <a:rPr lang="en-US" dirty="0" smtClean="0">
                <a:effectLst/>
              </a:rPr>
              <a:t>Log on to the virtual machine, create a new </a:t>
            </a:r>
            <a:r>
              <a:rPr lang="en-US" b="1" i="1" dirty="0" smtClean="0">
                <a:effectLst/>
              </a:rPr>
              <a:t>Share</a:t>
            </a:r>
            <a:r>
              <a:rPr lang="en-US" dirty="0" smtClean="0">
                <a:effectLst/>
              </a:rPr>
              <a:t> folder under</a:t>
            </a:r>
            <a:r>
              <a:rPr lang="en-US" b="1" i="1" dirty="0" smtClean="0">
                <a:effectLst/>
              </a:rPr>
              <a:t> c:\</a:t>
            </a:r>
            <a:r>
              <a:rPr lang="en-US" dirty="0" smtClean="0">
                <a:effectLst/>
              </a:rPr>
              <a:t>. Share the folder with the user you specified when you created the virtual machine. </a:t>
            </a:r>
          </a:p>
          <a:p>
            <a:pPr marL="228600" indent="-228600">
              <a:buAutoNum type="arabicPeriod"/>
            </a:pPr>
            <a:r>
              <a:rPr lang="en-US" dirty="0" smtClean="0">
                <a:effectLst/>
              </a:rPr>
              <a:t>On Management Portal, record the virtual machines private IP on its </a:t>
            </a:r>
            <a:r>
              <a:rPr lang="en-US" b="1" dirty="0" smtClean="0">
                <a:effectLst/>
              </a:rPr>
              <a:t>DASHBOARD</a:t>
            </a:r>
            <a:r>
              <a:rPr lang="en-US" dirty="0" smtClean="0">
                <a:effectLst/>
              </a:rPr>
              <a:t> page. In my case the IP is 10.0.1.4.</a:t>
            </a:r>
          </a:p>
          <a:p>
            <a:pPr marL="228600" indent="-228600">
              <a:buAutoNum type="arabicPeriod"/>
            </a:pPr>
            <a:r>
              <a:rPr lang="en-US" dirty="0" smtClean="0">
                <a:effectLst/>
              </a:rPr>
              <a:t>Now you can use Explorer on your local machine and access the shared folder by \\10.0.1.4\Share.</a:t>
            </a:r>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1886314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Before we discuss about specifics, let’s refocus on what you care about – your application/service. </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2605885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application is made up by application code and infrastructure code.</a:t>
            </a:r>
          </a:p>
          <a:p>
            <a:endParaRPr lang="en-US" b="0" baseline="0" dirty="0" smtClean="0"/>
          </a:p>
          <a:p>
            <a:r>
              <a:rPr lang="en-US" b="1" baseline="0" dirty="0" smtClean="0"/>
              <a:t>Speaker Notes:</a:t>
            </a:r>
          </a:p>
          <a:p>
            <a:pPr marL="228600" indent="-228600">
              <a:buFont typeface="+mj-lt"/>
              <a:buAutoNum type="arabicPeriod"/>
            </a:pPr>
            <a:r>
              <a:rPr lang="en-US" dirty="0" smtClean="0"/>
              <a:t>Let’s start with something that you know inside-and-out: your application code. [click]</a:t>
            </a:r>
          </a:p>
          <a:p>
            <a:pPr marL="228600" indent="-228600">
              <a:buFont typeface="+mj-lt"/>
              <a:buAutoNum type="arabicPeriod"/>
            </a:pPr>
            <a:r>
              <a:rPr lang="en-US" dirty="0" smtClean="0"/>
              <a:t>Then,</a:t>
            </a:r>
            <a:r>
              <a:rPr lang="en-US" baseline="0" dirty="0" smtClean="0"/>
              <a:t> for whatever reason, you decide to deploy your application to Azure. [click]</a:t>
            </a:r>
          </a:p>
          <a:p>
            <a:pPr marL="228600" indent="-228600">
              <a:buFont typeface="+mj-lt"/>
              <a:buAutoNum type="arabicPeriod"/>
            </a:pPr>
            <a:r>
              <a:rPr lang="en-US" baseline="0" dirty="0" smtClean="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baseline="0" dirty="0" smtClean="0"/>
              <a:t>For </a:t>
            </a:r>
            <a:r>
              <a:rPr lang="en-US" baseline="0" dirty="0" err="1" smtClean="0"/>
              <a:t>DevOps</a:t>
            </a:r>
            <a:r>
              <a:rPr lang="en-US" baseline="0" dirty="0" smtClean="0"/>
              <a:t>’ perspective, you need a way to reliable capture and apply your requirements on resources, which can be referred as infrastructure code.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1224907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r>
              <a:rPr lang="en-US" b="0" baseline="0" dirty="0" smtClean="0"/>
              <a:t>This slide also sets state for the talk by explaining how </a:t>
            </a:r>
            <a:r>
              <a:rPr lang="en-US" b="0" baseline="0" dirty="0" err="1" smtClean="0"/>
              <a:t>IaaS</a:t>
            </a:r>
            <a:r>
              <a:rPr lang="en-US" b="0" baseline="0" dirty="0" smtClean="0"/>
              <a:t> components fit into the overall picture.</a:t>
            </a:r>
          </a:p>
          <a:p>
            <a:endParaRPr lang="en-US" b="0" baseline="0" dirty="0" smtClean="0"/>
          </a:p>
          <a:p>
            <a:r>
              <a:rPr lang="en-US" b="1" baseline="0" dirty="0" smtClean="0"/>
              <a:t>Speaker Notes:</a:t>
            </a:r>
          </a:p>
          <a:p>
            <a:pPr marL="228600" indent="-228600">
              <a:buFont typeface="+mj-lt"/>
              <a:buAutoNum type="arabicPeriod"/>
            </a:pPr>
            <a:r>
              <a:rPr lang="en-US" dirty="0" smtClean="0"/>
              <a:t>[Continue</a:t>
            </a:r>
            <a:r>
              <a:rPr lang="en-US" baseline="0" dirty="0" smtClean="0"/>
              <a:t> with previous slide]</a:t>
            </a:r>
            <a:endParaRPr lang="en-US" dirty="0" smtClean="0"/>
          </a:p>
          <a:p>
            <a:pPr marL="228600" indent="-228600">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a:t>
            </a:r>
            <a:endParaRPr lang="en-US" dirty="0" smtClean="0"/>
          </a:p>
          <a:p>
            <a:pPr marL="228600" indent="-228600">
              <a:buFont typeface="+mj-lt"/>
              <a:buAutoNum type="arabicPeriod"/>
            </a:pPr>
            <a:r>
              <a:rPr lang="en-US" dirty="0" smtClean="0"/>
              <a:t>And you keep iterating and making improvements over time. [Click]</a:t>
            </a:r>
            <a:endParaRPr lang="en-US" baseline="0" dirty="0" smtClean="0"/>
          </a:p>
          <a:p>
            <a:pPr marL="228600" indent="-228600">
              <a:buFont typeface="+mj-lt"/>
              <a:buAutoNum type="arabicPeriod"/>
            </a:pPr>
            <a:r>
              <a:rPr lang="en-US" baseline="0" dirty="0" smtClean="0"/>
              <a:t>In terms of infrastructure code, you can use it to define desired states of required resources (</a:t>
            </a:r>
            <a:r>
              <a:rPr lang="en-US" b="1" baseline="0" dirty="0" smtClean="0"/>
              <a:t>Note: current Azure Resource </a:t>
            </a:r>
            <a:r>
              <a:rPr lang="en-US" altLang="zh-CN" b="1" baseline="0" dirty="0" smtClean="0"/>
              <a:t>Manager only support a small number of Resource Providers</a:t>
            </a:r>
            <a:r>
              <a:rPr lang="en-US" altLang="zh-CN" baseline="0" dirty="0" smtClean="0"/>
              <a:t>). [Click]</a:t>
            </a:r>
            <a:endParaRPr lang="en-US" baseline="0" dirty="0" smtClean="0"/>
          </a:p>
          <a:p>
            <a:pPr marL="228600" indent="-228600">
              <a:buFont typeface="+mj-lt"/>
              <a:buAutoNum type="arabicPeriod"/>
            </a:pPr>
            <a:r>
              <a:rPr lang="en-US" baseline="0" dirty="0" smtClean="0"/>
              <a:t>You can define hosting environments, such as websites, cloud services and VMs. [Click]</a:t>
            </a:r>
          </a:p>
          <a:p>
            <a:pPr marL="228600" indent="-228600">
              <a:buFont typeface="+mj-lt"/>
              <a:buAutoNum type="arabicPeriod"/>
            </a:pPr>
            <a:r>
              <a:rPr lang="en-US" baseline="0" dirty="0" smtClean="0"/>
              <a:t>Required services. [Click]</a:t>
            </a:r>
          </a:p>
          <a:p>
            <a:pPr marL="228600" indent="-228600">
              <a:buFont typeface="+mj-lt"/>
              <a:buAutoNum type="arabicPeriod"/>
            </a:pPr>
            <a:r>
              <a:rPr lang="en-US" baseline="0" dirty="0" smtClean="0"/>
              <a:t>In this session we’ll focus on infrastructural components including virtual machines and virtual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4226568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2613320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High-level selling points of virtual machines.</a:t>
            </a:r>
          </a:p>
          <a:p>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Speaker Notes:</a:t>
            </a:r>
          </a:p>
          <a:p>
            <a:pPr marL="171450" indent="-171450">
              <a:buFont typeface="Arial" panose="020B0604020202020204" pitchFamily="34" charset="0"/>
              <a:buChar char="•"/>
            </a:pPr>
            <a:r>
              <a:rPr lang="en-US" dirty="0" smtClean="0"/>
              <a:t>Both</a:t>
            </a:r>
            <a:r>
              <a:rPr lang="en-US" baseline="0" dirty="0" smtClean="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smtClean="0"/>
              <a:t>Mention scaling at enterprise level using DSC, Puppet or Chef.</a:t>
            </a:r>
          </a:p>
          <a:p>
            <a:pPr marL="171450" indent="-171450">
              <a:buFont typeface="Arial" panose="020B0604020202020204" pitchFamily="34" charset="0"/>
              <a:buChar char="•"/>
            </a:pPr>
            <a:r>
              <a:rPr lang="en-US" baseline="0" dirty="0" smtClean="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83547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Speaker Notes:</a:t>
            </a:r>
            <a:endParaRPr lang="en-US" b="1" dirty="0" smtClean="0"/>
          </a:p>
          <a:p>
            <a:pPr marL="171450" indent="-171450">
              <a:buFont typeface="Arial" panose="020B0604020202020204" pitchFamily="34" charset="0"/>
              <a:buChar char="•"/>
            </a:pPr>
            <a:r>
              <a:rPr lang="en-US" baseline="0" dirty="0" smtClean="0"/>
              <a:t>You have three methods of starting this process: Build a VM from the portal, from the command line OR programmatically calling the REST API. </a:t>
            </a:r>
          </a:p>
          <a:p>
            <a:pPr marL="171450" indent="-171450">
              <a:buFont typeface="Arial" panose="020B0604020202020204" pitchFamily="34" charset="0"/>
              <a:buChar char="•"/>
            </a:pPr>
            <a:r>
              <a:rPr lang="en-US" baseline="0" dirty="0" smtClean="0"/>
              <a:t>Once your choice of provisioning is made you will need to select the image and instance size to start from. </a:t>
            </a:r>
          </a:p>
          <a:p>
            <a:pPr marL="171450" indent="-171450">
              <a:buFont typeface="Arial" panose="020B0604020202020204" pitchFamily="34" charset="0"/>
              <a:buChar char="•"/>
            </a:pPr>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8</a:t>
            </a:fld>
            <a:endParaRPr lang="en-US" dirty="0"/>
          </a:p>
        </p:txBody>
      </p:sp>
    </p:spTree>
    <p:extLst>
      <p:ext uri="{BB962C8B-B14F-4D97-AF65-F5344CB8AC3E}">
        <p14:creationId xmlns:p14="http://schemas.microsoft.com/office/powerpoint/2010/main" val="217834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a wide variety of images that you can choose from.</a:t>
            </a:r>
          </a:p>
          <a:p>
            <a:endParaRPr lang="en-US" baseline="0" dirty="0" smtClean="0"/>
          </a:p>
          <a:p>
            <a:r>
              <a:rPr lang="en-US" b="1" baseline="0" dirty="0" smtClean="0"/>
              <a:t>Speaker Notes:</a:t>
            </a:r>
            <a:endParaRPr lang="en-US" b="1" dirty="0" smtClean="0"/>
          </a:p>
          <a:p>
            <a:pPr marL="228600" indent="-228600">
              <a:buFont typeface="+mj-lt"/>
              <a:buAutoNum type="arabicPeriod"/>
            </a:pPr>
            <a:r>
              <a:rPr lang="en-US" dirty="0" smtClean="0"/>
              <a:t>First</a:t>
            </a:r>
            <a:r>
              <a:rPr lang="en-US" baseline="0" dirty="0" smtClean="0"/>
              <a:t> of all, you can choose from different Windows Servers and a variety of Linux implementations. [Click]</a:t>
            </a:r>
          </a:p>
          <a:p>
            <a:pPr marL="228600" indent="-228600">
              <a:buFont typeface="+mj-lt"/>
              <a:buAutoNum type="arabicPeriod"/>
            </a:pPr>
            <a:r>
              <a:rPr lang="en-US" dirty="0" smtClean="0"/>
              <a:t>As well as pre-built images for</a:t>
            </a:r>
            <a:r>
              <a:rPr lang="en-US" baseline="0" dirty="0" smtClean="0"/>
              <a:t> different flavors of SQL Database and Oracle databases. [Click]</a:t>
            </a:r>
          </a:p>
          <a:p>
            <a:pPr marL="228600" indent="-228600">
              <a:buFont typeface="+mj-lt"/>
              <a:buAutoNum type="arabicPeriod"/>
            </a:pPr>
            <a:r>
              <a:rPr lang="en-US" baseline="0" dirty="0" smtClean="0"/>
              <a:t>You can also choose from a number of first-party and certified third-party images for various application servers and infrastructural components. [Click]</a:t>
            </a:r>
          </a:p>
          <a:p>
            <a:pPr marL="228600" indent="-228600">
              <a:buFont typeface="+mj-lt"/>
              <a:buAutoNum type="arabicPeriod"/>
            </a:pPr>
            <a:r>
              <a:rPr lang="en-US" baseline="0" dirty="0" smtClean="0"/>
              <a:t>And last but not least, if you are a MSDN subscriber, you also have access to Visual </a:t>
            </a:r>
            <a:r>
              <a:rPr lang="en-US" altLang="zh-CN" baseline="0" dirty="0" smtClean="0"/>
              <a:t>Studio images and client Windows systems such as Windows 7 and Windows 8.1 for your </a:t>
            </a:r>
            <a:r>
              <a:rPr lang="en-US" altLang="zh-CN" baseline="0" dirty="0" err="1" smtClean="0"/>
              <a:t>DevTest</a:t>
            </a:r>
            <a:r>
              <a:rPr lang="en-US" altLang="zh-CN" baseline="0" dirty="0" smtClean="0"/>
              <a:t> purposes.</a:t>
            </a:r>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1994881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jp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29.emf"/></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notesSlide" Target="../notesSlides/notesSlide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slideLayout" Target="../slideLayouts/slideLayout28.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33.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tags" Target="../tags/tag31.xml"/><Relationship Id="rId2" Type="http://schemas.openxmlformats.org/officeDocument/2006/relationships/tags" Target="../tags/tag21.xml"/><Relationship Id="rId16" Type="http://schemas.openxmlformats.org/officeDocument/2006/relationships/notesSlide" Target="../notesSlides/notesSlide22.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slideLayout" Target="../slideLayouts/slideLayout28.xml"/><Relationship Id="rId10" Type="http://schemas.openxmlformats.org/officeDocument/2006/relationships/tags" Target="../tags/tag29.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notesSlide" Target="../notesSlides/notesSlide25.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2.emf"/><Relationship Id="rId4" Type="http://schemas.openxmlformats.org/officeDocument/2006/relationships/image" Target="../media/image1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9.xml"/><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8" Type="http://schemas.openxmlformats.org/officeDocument/2006/relationships/image" Target="../media/image15.emf"/><Relationship Id="rId13" Type="http://schemas.openxmlformats.org/officeDocument/2006/relationships/image" Target="../media/image20.emf"/><Relationship Id="rId18" Type="http://schemas.openxmlformats.org/officeDocument/2006/relationships/image" Target="../media/image25.emf"/><Relationship Id="rId3" Type="http://schemas.openxmlformats.org/officeDocument/2006/relationships/image" Target="../media/image10.emf"/><Relationship Id="rId7" Type="http://schemas.openxmlformats.org/officeDocument/2006/relationships/image" Target="../media/image14.emf"/><Relationship Id="rId12" Type="http://schemas.openxmlformats.org/officeDocument/2006/relationships/image" Target="../media/image19.emf"/><Relationship Id="rId17" Type="http://schemas.openxmlformats.org/officeDocument/2006/relationships/image" Target="../media/image24.emf"/><Relationship Id="rId2" Type="http://schemas.openxmlformats.org/officeDocument/2006/relationships/notesSlide" Target="../notesSlides/notesSlide5.xml"/><Relationship Id="rId16" Type="http://schemas.openxmlformats.org/officeDocument/2006/relationships/image" Target="../media/image23.emf"/><Relationship Id="rId1" Type="http://schemas.openxmlformats.org/officeDocument/2006/relationships/slideLayout" Target="../slideLayouts/slideLayout6.xml"/><Relationship Id="rId6" Type="http://schemas.openxmlformats.org/officeDocument/2006/relationships/image" Target="../media/image13.emf"/><Relationship Id="rId11" Type="http://schemas.openxmlformats.org/officeDocument/2006/relationships/image" Target="../media/image18.emf"/><Relationship Id="rId5" Type="http://schemas.openxmlformats.org/officeDocument/2006/relationships/image" Target="../media/image12.emf"/><Relationship Id="rId15" Type="http://schemas.openxmlformats.org/officeDocument/2006/relationships/image" Target="../media/image22.emf"/><Relationship Id="rId10" Type="http://schemas.openxmlformats.org/officeDocument/2006/relationships/image" Target="../media/image17.emf"/><Relationship Id="rId4" Type="http://schemas.openxmlformats.org/officeDocument/2006/relationships/image" Target="../media/image11.emf"/><Relationship Id="rId9" Type="http://schemas.openxmlformats.org/officeDocument/2006/relationships/image" Target="../media/image16.emf"/><Relationship Id="rId14" Type="http://schemas.openxmlformats.org/officeDocument/2006/relationships/image" Target="../media/image21.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emf"/><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9.xml"/><Relationship Id="rId16" Type="http://schemas.openxmlformats.org/officeDocument/2006/relationships/image" Target="../media/image44.png"/><Relationship Id="rId1" Type="http://schemas.openxmlformats.org/officeDocument/2006/relationships/slideLayout" Target="../slideLayouts/slideLayout2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dirty="0" smtClean="0"/>
              <a:t>Azure </a:t>
            </a:r>
            <a:r>
              <a:rPr lang="en-US" dirty="0" err="1" smtClean="0"/>
              <a:t>IaaS</a:t>
            </a:r>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Virtual Machine Sizes</a:t>
            </a:r>
          </a:p>
        </p:txBody>
      </p:sp>
      <p:sp>
        <p:nvSpPr>
          <p:cNvPr id="4" name="Content Placeholder 3"/>
          <p:cNvSpPr>
            <a:spLocks noGrp="1"/>
          </p:cNvSpPr>
          <p:nvPr>
            <p:ph sz="quarter" idx="10"/>
          </p:nvPr>
        </p:nvSpPr>
        <p:spPr/>
        <p:txBody>
          <a:bodyPr anchor="ctr"/>
          <a:lstStyle/>
          <a:p>
            <a:pPr marL="571500" indent="-571500">
              <a:lnSpc>
                <a:spcPct val="100000"/>
              </a:lnSpc>
              <a:buSzPct val="80000"/>
              <a:buFont typeface="Arial" panose="020B0604020202020204" pitchFamily="34" charset="0"/>
              <a:buChar char="•"/>
            </a:pPr>
            <a:r>
              <a:rPr lang="en-US" sz="3200" dirty="0"/>
              <a:t>General Purpose compute: </a:t>
            </a:r>
            <a:r>
              <a:rPr lang="en-US" sz="3200" b="1" dirty="0"/>
              <a:t>Basic</a:t>
            </a:r>
          </a:p>
          <a:p>
            <a:pPr marL="571500" indent="-571500">
              <a:lnSpc>
                <a:spcPct val="100000"/>
              </a:lnSpc>
              <a:buSzPct val="80000"/>
              <a:buFont typeface="Arial" panose="020B0604020202020204" pitchFamily="34" charset="0"/>
              <a:buChar char="•"/>
            </a:pPr>
            <a:r>
              <a:rPr lang="en-US" sz="3200" dirty="0"/>
              <a:t>General Purpose compute: </a:t>
            </a:r>
            <a:r>
              <a:rPr lang="en-US" sz="3200" b="1" dirty="0"/>
              <a:t>Standard</a:t>
            </a:r>
          </a:p>
          <a:p>
            <a:pPr marL="571500" indent="-571500">
              <a:lnSpc>
                <a:spcPct val="100000"/>
              </a:lnSpc>
              <a:buSzPct val="80000"/>
              <a:buFont typeface="Arial" panose="020B0604020202020204" pitchFamily="34" charset="0"/>
              <a:buChar char="•"/>
            </a:pPr>
            <a:r>
              <a:rPr lang="en-US" sz="3200" dirty="0"/>
              <a:t>Optimized Compute</a:t>
            </a:r>
          </a:p>
          <a:p>
            <a:pPr marL="571500" indent="-571500">
              <a:lnSpc>
                <a:spcPct val="100000"/>
              </a:lnSpc>
              <a:buSzPct val="80000"/>
              <a:buFont typeface="Arial" panose="020B0604020202020204" pitchFamily="34" charset="0"/>
              <a:buChar char="•"/>
            </a:pPr>
            <a:r>
              <a:rPr lang="en-US" sz="3200" dirty="0"/>
              <a:t>Performance Optimized</a:t>
            </a:r>
          </a:p>
          <a:p>
            <a:pPr marL="571500" indent="-571500">
              <a:lnSpc>
                <a:spcPct val="100000"/>
              </a:lnSpc>
              <a:buSzPct val="80000"/>
              <a:buFont typeface="Arial" panose="020B0604020202020204" pitchFamily="34" charset="0"/>
              <a:buChar char="•"/>
            </a:pPr>
            <a:r>
              <a:rPr lang="en-US" sz="3200" dirty="0"/>
              <a:t>Network </a:t>
            </a:r>
            <a:r>
              <a:rPr lang="en-US" sz="3200" dirty="0" smtClean="0"/>
              <a:t>Optimized</a:t>
            </a:r>
            <a:endParaRPr lang="en-US" sz="3200" dirty="0"/>
          </a:p>
        </p:txBody>
      </p:sp>
    </p:spTree>
    <p:extLst>
      <p:ext uri="{BB962C8B-B14F-4D97-AF65-F5344CB8AC3E}">
        <p14:creationId xmlns:p14="http://schemas.microsoft.com/office/powerpoint/2010/main" val="393516673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51836603"/>
              </p:ext>
            </p:extLst>
          </p:nvPr>
        </p:nvGraphicFramePr>
        <p:xfrm>
          <a:off x="1308399" y="3200401"/>
          <a:ext cx="9144000" cy="3200400"/>
        </p:xfrm>
        <a:graphic>
          <a:graphicData uri="http://schemas.openxmlformats.org/drawingml/2006/table">
            <a:tbl>
              <a:tblPr firstRow="1" bandRow="1">
                <a:tableStyleId>{5C22544A-7EE6-4342-B048-85BDC9FD1C3A}</a:tableStyleId>
              </a:tblPr>
              <a:tblGrid>
                <a:gridCol w="2286000"/>
                <a:gridCol w="2286000"/>
                <a:gridCol w="2286000"/>
                <a:gridCol w="2286000"/>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tr>
              <a:tr h="533400">
                <a:tc>
                  <a:txBody>
                    <a:bodyPr/>
                    <a:lstStyle/>
                    <a:p>
                      <a:r>
                        <a:rPr lang="en-US" sz="2800" dirty="0"/>
                        <a:t>A0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0.75 GB</a:t>
                      </a:r>
                      <a:endParaRPr lang="en-US" sz="2800" dirty="0">
                        <a:solidFill>
                          <a:schemeClr val="bg1"/>
                        </a:solidFill>
                      </a:endParaRPr>
                    </a:p>
                  </a:txBody>
                  <a:tcPr anchor="ctr"/>
                </a:tc>
                <a:tc>
                  <a:txBody>
                    <a:bodyPr/>
                    <a:lstStyle/>
                    <a:p>
                      <a:r>
                        <a:rPr lang="en-US" sz="2800"/>
                        <a:t>20 GB</a:t>
                      </a:r>
                      <a:endParaRPr lang="en-US" sz="2800">
                        <a:solidFill>
                          <a:schemeClr val="bg1"/>
                        </a:solidFill>
                      </a:endParaRPr>
                    </a:p>
                  </a:txBody>
                  <a:tcPr anchor="ctr"/>
                </a:tc>
              </a:tr>
              <a:tr h="533400">
                <a:tc>
                  <a:txBody>
                    <a:bodyPr/>
                    <a:lstStyle/>
                    <a:p>
                      <a:r>
                        <a:rPr lang="en-US" sz="2800" dirty="0"/>
                        <a:t>A1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1.75 GB</a:t>
                      </a:r>
                      <a:endParaRPr lang="en-US" sz="2800" dirty="0">
                        <a:solidFill>
                          <a:schemeClr val="bg1"/>
                        </a:solidFill>
                      </a:endParaRPr>
                    </a:p>
                  </a:txBody>
                  <a:tcPr anchor="ctr"/>
                </a:tc>
                <a:tc>
                  <a:txBody>
                    <a:bodyPr/>
                    <a:lstStyle/>
                    <a:p>
                      <a:r>
                        <a:rPr lang="en-US" sz="2800"/>
                        <a:t>40 GB</a:t>
                      </a:r>
                      <a:endParaRPr lang="en-US" sz="2800">
                        <a:solidFill>
                          <a:schemeClr val="bg1"/>
                        </a:solidFill>
                      </a:endParaRPr>
                    </a:p>
                  </a:txBody>
                  <a:tcPr anchor="ctr"/>
                </a:tc>
              </a:tr>
              <a:tr h="533400">
                <a:tc>
                  <a:txBody>
                    <a:bodyPr/>
                    <a:lstStyle/>
                    <a:p>
                      <a:r>
                        <a:rPr lang="en-US" sz="2800"/>
                        <a:t>A2 </a:t>
                      </a:r>
                      <a:endParaRPr lang="en-US" sz="2800">
                        <a:solidFill>
                          <a:schemeClr val="bg1"/>
                        </a:solidFill>
                      </a:endParaRPr>
                    </a:p>
                  </a:txBody>
                  <a:tcPr anchor="ctr"/>
                </a:tc>
                <a:tc>
                  <a:txBody>
                    <a:bodyPr/>
                    <a:lstStyle/>
                    <a:p>
                      <a:r>
                        <a:rPr lang="en-US" sz="2800"/>
                        <a:t>2</a:t>
                      </a:r>
                      <a:endParaRPr lang="en-US" sz="2800">
                        <a:solidFill>
                          <a:schemeClr val="bg1"/>
                        </a:solidFill>
                      </a:endParaRPr>
                    </a:p>
                  </a:txBody>
                  <a:tcPr anchor="ctr"/>
                </a:tc>
                <a:tc>
                  <a:txBody>
                    <a:bodyPr/>
                    <a:lstStyle/>
                    <a:p>
                      <a:r>
                        <a:rPr lang="en-US" sz="2800"/>
                        <a:t>3.5 GB</a:t>
                      </a:r>
                      <a:endParaRPr lang="en-US" sz="2800">
                        <a:solidFill>
                          <a:schemeClr val="bg1"/>
                        </a:solidFill>
                      </a:endParaRPr>
                    </a:p>
                  </a:txBody>
                  <a:tcPr anchor="ctr"/>
                </a:tc>
                <a:tc>
                  <a:txBody>
                    <a:bodyPr/>
                    <a:lstStyle/>
                    <a:p>
                      <a:r>
                        <a:rPr lang="en-US" sz="2800"/>
                        <a:t>60 GB</a:t>
                      </a:r>
                      <a:endParaRPr lang="en-US" sz="2800">
                        <a:solidFill>
                          <a:schemeClr val="bg1"/>
                        </a:solidFill>
                      </a:endParaRPr>
                    </a:p>
                  </a:txBody>
                  <a:tcPr anchor="ctr"/>
                </a:tc>
              </a:tr>
              <a:tr h="533400">
                <a:tc>
                  <a:txBody>
                    <a:bodyPr/>
                    <a:lstStyle/>
                    <a:p>
                      <a:r>
                        <a:rPr lang="en-US" sz="2800" dirty="0"/>
                        <a:t>A3 </a:t>
                      </a:r>
                      <a:endParaRPr lang="en-US" sz="2800" dirty="0">
                        <a:solidFill>
                          <a:schemeClr val="bg1"/>
                        </a:solidFill>
                      </a:endParaRPr>
                    </a:p>
                  </a:txBody>
                  <a:tcPr anchor="ctr"/>
                </a:tc>
                <a:tc>
                  <a:txBody>
                    <a:bodyPr/>
                    <a:lstStyle/>
                    <a:p>
                      <a:r>
                        <a:rPr lang="en-US" sz="2800"/>
                        <a:t>4</a:t>
                      </a:r>
                      <a:endParaRPr lang="en-US" sz="2800">
                        <a:solidFill>
                          <a:schemeClr val="bg1"/>
                        </a:solidFill>
                      </a:endParaRPr>
                    </a:p>
                  </a:txBody>
                  <a:tcPr anchor="ctr"/>
                </a:tc>
                <a:tc>
                  <a:txBody>
                    <a:bodyPr/>
                    <a:lstStyle/>
                    <a:p>
                      <a:r>
                        <a:rPr lang="en-US" sz="2800"/>
                        <a:t>7 GB</a:t>
                      </a:r>
                      <a:endParaRPr lang="en-US" sz="2800">
                        <a:solidFill>
                          <a:schemeClr val="bg1"/>
                        </a:solidFill>
                      </a:endParaRPr>
                    </a:p>
                  </a:txBody>
                  <a:tcPr anchor="ctr"/>
                </a:tc>
                <a:tc>
                  <a:txBody>
                    <a:bodyPr/>
                    <a:lstStyle/>
                    <a:p>
                      <a:r>
                        <a:rPr lang="en-US" sz="2800"/>
                        <a:t>120 GB</a:t>
                      </a:r>
                      <a:endParaRPr lang="en-US" sz="2800">
                        <a:solidFill>
                          <a:schemeClr val="bg1"/>
                        </a:solidFill>
                      </a:endParaRPr>
                    </a:p>
                  </a:txBody>
                  <a:tcPr anchor="ctr"/>
                </a:tc>
              </a:tr>
              <a:tr h="533400">
                <a:tc>
                  <a:txBody>
                    <a:bodyPr/>
                    <a:lstStyle/>
                    <a:p>
                      <a:r>
                        <a:rPr lang="en-US" sz="2800" dirty="0"/>
                        <a:t>A4 </a:t>
                      </a:r>
                      <a:endParaRPr lang="en-US" sz="2800" dirty="0">
                        <a:solidFill>
                          <a:schemeClr val="bg1"/>
                        </a:solidFill>
                      </a:endParaRPr>
                    </a:p>
                  </a:txBody>
                  <a:tcPr anchor="ctr"/>
                </a:tc>
                <a:tc>
                  <a:txBody>
                    <a:bodyPr/>
                    <a:lstStyle/>
                    <a:p>
                      <a:r>
                        <a:rPr lang="en-US" sz="2800" dirty="0"/>
                        <a:t>8</a:t>
                      </a:r>
                      <a:endParaRPr lang="en-US" sz="2800" dirty="0">
                        <a:solidFill>
                          <a:schemeClr val="bg1"/>
                        </a:solidFill>
                      </a:endParaRPr>
                    </a:p>
                  </a:txBody>
                  <a:tcPr anchor="ctr"/>
                </a:tc>
                <a:tc>
                  <a:txBody>
                    <a:bodyPr/>
                    <a:lstStyle/>
                    <a:p>
                      <a:r>
                        <a:rPr lang="en-US" sz="2800"/>
                        <a:t>14 GB</a:t>
                      </a:r>
                      <a:endParaRPr lang="en-US" sz="2800">
                        <a:solidFill>
                          <a:schemeClr val="bg1"/>
                        </a:solidFill>
                      </a:endParaRPr>
                    </a:p>
                  </a:txBody>
                  <a:tcPr anchor="ctr"/>
                </a:tc>
                <a:tc>
                  <a:txBody>
                    <a:bodyPr/>
                    <a:lstStyle/>
                    <a:p>
                      <a:r>
                        <a:rPr lang="en-US" sz="2800" dirty="0"/>
                        <a:t>240 GB</a:t>
                      </a:r>
                      <a:endParaRPr lang="en-US" sz="2800" dirty="0">
                        <a:solidFill>
                          <a:schemeClr val="bg1"/>
                        </a:solidFill>
                      </a:endParaRPr>
                    </a:p>
                  </a:txBody>
                  <a:tcPr anchor="ctr"/>
                </a:tc>
              </a:tr>
            </a:tbl>
          </a:graphicData>
        </a:graphic>
      </p:graphicFrame>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smtClean="0"/>
              <a:t>An </a:t>
            </a:r>
            <a:r>
              <a:rPr lang="en-US" sz="2400" dirty="0"/>
              <a:t>economical option for development workloads, test servers, and other applications that don't require load balancing, auto-scaling, or memory-intensive virtual machines</a:t>
            </a:r>
            <a:r>
              <a:rPr lang="en-US" sz="2400" dirty="0" smtClean="0"/>
              <a:t>.</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Basic Tier</a:t>
            </a:r>
            <a:endParaRPr lang="en-US" dirty="0"/>
          </a:p>
        </p:txBody>
      </p:sp>
    </p:spTree>
    <p:extLst>
      <p:ext uri="{BB962C8B-B14F-4D97-AF65-F5344CB8AC3E}">
        <p14:creationId xmlns:p14="http://schemas.microsoft.com/office/powerpoint/2010/main" val="73675245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a:t>Offers the most flexibility. Supports all virtual machine configurations and features</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Standard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210317476"/>
              </p:ext>
            </p:extLst>
          </p:nvPr>
        </p:nvGraphicFramePr>
        <p:xfrm>
          <a:off x="1308399" y="3200401"/>
          <a:ext cx="9144000" cy="2667000"/>
        </p:xfrm>
        <a:graphic>
          <a:graphicData uri="http://schemas.openxmlformats.org/drawingml/2006/table">
            <a:tbl>
              <a:tblPr firstRow="1" bandRow="1">
                <a:tableStyleId>{21E4AEA4-8DFA-4A89-87EB-49C32662AFE0}</a:tableStyleId>
              </a:tblPr>
              <a:tblGrid>
                <a:gridCol w="2286000"/>
                <a:gridCol w="2286000"/>
                <a:gridCol w="2286000"/>
                <a:gridCol w="2286000"/>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tr>
              <a:tr h="533400">
                <a:tc>
                  <a:txBody>
                    <a:bodyPr/>
                    <a:lstStyle/>
                    <a:p>
                      <a:r>
                        <a:rPr lang="en-US" sz="2800" dirty="0"/>
                        <a:t>A0 </a:t>
                      </a:r>
                    </a:p>
                  </a:txBody>
                  <a:tcPr anchor="ctr"/>
                </a:tc>
                <a:tc>
                  <a:txBody>
                    <a:bodyPr/>
                    <a:lstStyle/>
                    <a:p>
                      <a:r>
                        <a:rPr lang="en-US" sz="2800"/>
                        <a:t>1</a:t>
                      </a:r>
                    </a:p>
                  </a:txBody>
                  <a:tcPr anchor="ctr"/>
                </a:tc>
                <a:tc>
                  <a:txBody>
                    <a:bodyPr/>
                    <a:lstStyle/>
                    <a:p>
                      <a:r>
                        <a:rPr lang="en-US" sz="2800"/>
                        <a:t>0.75 GB</a:t>
                      </a:r>
                    </a:p>
                  </a:txBody>
                  <a:tcPr anchor="ctr"/>
                </a:tc>
                <a:tc>
                  <a:txBody>
                    <a:bodyPr/>
                    <a:lstStyle/>
                    <a:p>
                      <a:r>
                        <a:rPr lang="en-US" sz="2800" dirty="0"/>
                        <a:t>20 GB</a:t>
                      </a:r>
                    </a:p>
                  </a:txBody>
                  <a:tcPr anchor="ctr"/>
                </a:tc>
              </a:tr>
              <a:tr h="533400">
                <a:tc>
                  <a:txBody>
                    <a:bodyPr/>
                    <a:lstStyle/>
                    <a:p>
                      <a:r>
                        <a:rPr lang="en-US" sz="2800"/>
                        <a:t>A1 </a:t>
                      </a:r>
                    </a:p>
                  </a:txBody>
                  <a:tcPr anchor="ctr"/>
                </a:tc>
                <a:tc>
                  <a:txBody>
                    <a:bodyPr/>
                    <a:lstStyle/>
                    <a:p>
                      <a:r>
                        <a:rPr lang="en-US" sz="2800"/>
                        <a:t>1</a:t>
                      </a:r>
                    </a:p>
                  </a:txBody>
                  <a:tcPr anchor="ctr"/>
                </a:tc>
                <a:tc>
                  <a:txBody>
                    <a:bodyPr/>
                    <a:lstStyle/>
                    <a:p>
                      <a:r>
                        <a:rPr lang="en-US" sz="2800"/>
                        <a:t>1.75 GB</a:t>
                      </a:r>
                    </a:p>
                  </a:txBody>
                  <a:tcPr anchor="ctr"/>
                </a:tc>
                <a:tc>
                  <a:txBody>
                    <a:bodyPr/>
                    <a:lstStyle/>
                    <a:p>
                      <a:r>
                        <a:rPr lang="en-US" sz="2800" dirty="0"/>
                        <a:t>70 GB</a:t>
                      </a:r>
                    </a:p>
                  </a:txBody>
                  <a:tcPr anchor="ctr"/>
                </a:tc>
              </a:tr>
              <a:tr h="533400">
                <a:tc>
                  <a:txBody>
                    <a:bodyPr/>
                    <a:lstStyle/>
                    <a:p>
                      <a:r>
                        <a:rPr lang="en-US" sz="2800"/>
                        <a:t>A2 </a:t>
                      </a:r>
                    </a:p>
                  </a:txBody>
                  <a:tcPr anchor="ctr"/>
                </a:tc>
                <a:tc>
                  <a:txBody>
                    <a:bodyPr/>
                    <a:lstStyle/>
                    <a:p>
                      <a:r>
                        <a:rPr lang="en-US" sz="2800" dirty="0"/>
                        <a:t>2</a:t>
                      </a:r>
                    </a:p>
                  </a:txBody>
                  <a:tcPr anchor="ctr"/>
                </a:tc>
                <a:tc>
                  <a:txBody>
                    <a:bodyPr/>
                    <a:lstStyle/>
                    <a:p>
                      <a:r>
                        <a:rPr lang="en-US" sz="2800"/>
                        <a:t>3.5 GB</a:t>
                      </a:r>
                    </a:p>
                  </a:txBody>
                  <a:tcPr anchor="ctr"/>
                </a:tc>
                <a:tc>
                  <a:txBody>
                    <a:bodyPr/>
                    <a:lstStyle/>
                    <a:p>
                      <a:r>
                        <a:rPr lang="en-US" sz="2800" dirty="0"/>
                        <a:t>135 GB</a:t>
                      </a:r>
                    </a:p>
                  </a:txBody>
                  <a:tcPr anchor="ctr"/>
                </a:tc>
              </a:tr>
              <a:tr h="533400">
                <a:tc>
                  <a:txBody>
                    <a:bodyPr/>
                    <a:lstStyle/>
                    <a:p>
                      <a:r>
                        <a:rPr lang="en-US" sz="2800"/>
                        <a:t>A3 </a:t>
                      </a:r>
                    </a:p>
                  </a:txBody>
                  <a:tcPr anchor="ctr"/>
                </a:tc>
                <a:tc>
                  <a:txBody>
                    <a:bodyPr/>
                    <a:lstStyle/>
                    <a:p>
                      <a:r>
                        <a:rPr lang="en-US" sz="2800" dirty="0"/>
                        <a:t>4</a:t>
                      </a:r>
                    </a:p>
                  </a:txBody>
                  <a:tcPr anchor="ctr"/>
                </a:tc>
                <a:tc>
                  <a:txBody>
                    <a:bodyPr/>
                    <a:lstStyle/>
                    <a:p>
                      <a:r>
                        <a:rPr lang="en-US" sz="2800" dirty="0"/>
                        <a:t>7 GB</a:t>
                      </a:r>
                    </a:p>
                  </a:txBody>
                  <a:tcPr anchor="ctr"/>
                </a:tc>
                <a:tc>
                  <a:txBody>
                    <a:bodyPr/>
                    <a:lstStyle/>
                    <a:p>
                      <a:r>
                        <a:rPr lang="en-US" sz="2800" dirty="0"/>
                        <a:t>285 GB</a:t>
                      </a:r>
                    </a:p>
                  </a:txBody>
                  <a:tcPr anchor="ctr"/>
                </a:tc>
              </a:tr>
            </a:tbl>
          </a:graphicData>
        </a:graphic>
      </p:graphicFrame>
    </p:spTree>
    <p:extLst>
      <p:ext uri="{BB962C8B-B14F-4D97-AF65-F5344CB8AC3E}">
        <p14:creationId xmlns:p14="http://schemas.microsoft.com/office/powerpoint/2010/main" val="209362300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a:t>Offers the most flexibility. Supports all virtual machine configurations and </a:t>
            </a:r>
            <a:r>
              <a:rPr lang="en-US" sz="2400" dirty="0" smtClean="0"/>
              <a:t>features</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Standard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180167281"/>
              </p:ext>
            </p:extLst>
          </p:nvPr>
        </p:nvGraphicFramePr>
        <p:xfrm>
          <a:off x="1308399" y="3200401"/>
          <a:ext cx="9144000" cy="2667000"/>
        </p:xfrm>
        <a:graphic>
          <a:graphicData uri="http://schemas.openxmlformats.org/drawingml/2006/table">
            <a:tbl>
              <a:tblPr firstRow="1" bandRow="1">
                <a:tableStyleId>{21E4AEA4-8DFA-4A89-87EB-49C32662AFE0}</a:tableStyleId>
              </a:tblPr>
              <a:tblGrid>
                <a:gridCol w="2286000"/>
                <a:gridCol w="2286000"/>
                <a:gridCol w="2286000"/>
                <a:gridCol w="2286000"/>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tr>
              <a:tr h="533400">
                <a:tc>
                  <a:txBody>
                    <a:bodyPr/>
                    <a:lstStyle/>
                    <a:p>
                      <a:r>
                        <a:rPr lang="en-US" sz="2800"/>
                        <a:t>A4 </a:t>
                      </a:r>
                    </a:p>
                  </a:txBody>
                  <a:tcPr anchor="ctr"/>
                </a:tc>
                <a:tc>
                  <a:txBody>
                    <a:bodyPr/>
                    <a:lstStyle/>
                    <a:p>
                      <a:r>
                        <a:rPr lang="en-US" sz="2800"/>
                        <a:t>8</a:t>
                      </a:r>
                    </a:p>
                  </a:txBody>
                  <a:tcPr anchor="ctr"/>
                </a:tc>
                <a:tc>
                  <a:txBody>
                    <a:bodyPr/>
                    <a:lstStyle/>
                    <a:p>
                      <a:r>
                        <a:rPr lang="en-US" sz="2800"/>
                        <a:t>14 GB</a:t>
                      </a:r>
                    </a:p>
                  </a:txBody>
                  <a:tcPr anchor="ctr"/>
                </a:tc>
                <a:tc>
                  <a:txBody>
                    <a:bodyPr/>
                    <a:lstStyle/>
                    <a:p>
                      <a:r>
                        <a:rPr lang="en-US" sz="2800" dirty="0"/>
                        <a:t>605 GB</a:t>
                      </a:r>
                    </a:p>
                  </a:txBody>
                  <a:tcPr anchor="ctr"/>
                </a:tc>
              </a:tr>
              <a:tr h="533400">
                <a:tc>
                  <a:txBody>
                    <a:bodyPr/>
                    <a:lstStyle/>
                    <a:p>
                      <a:r>
                        <a:rPr lang="en-US" sz="2800"/>
                        <a:t>A5 </a:t>
                      </a:r>
                    </a:p>
                  </a:txBody>
                  <a:tcPr anchor="ctr"/>
                </a:tc>
                <a:tc>
                  <a:txBody>
                    <a:bodyPr/>
                    <a:lstStyle/>
                    <a:p>
                      <a:r>
                        <a:rPr lang="en-US" sz="2800"/>
                        <a:t>2</a:t>
                      </a:r>
                    </a:p>
                  </a:txBody>
                  <a:tcPr anchor="ctr"/>
                </a:tc>
                <a:tc>
                  <a:txBody>
                    <a:bodyPr/>
                    <a:lstStyle/>
                    <a:p>
                      <a:r>
                        <a:rPr lang="en-US" sz="2800" dirty="0"/>
                        <a:t>14 GB</a:t>
                      </a:r>
                    </a:p>
                  </a:txBody>
                  <a:tcPr anchor="ctr"/>
                </a:tc>
                <a:tc>
                  <a:txBody>
                    <a:bodyPr/>
                    <a:lstStyle/>
                    <a:p>
                      <a:r>
                        <a:rPr lang="en-US" sz="2800" dirty="0"/>
                        <a:t>135 GB</a:t>
                      </a:r>
                    </a:p>
                  </a:txBody>
                  <a:tcPr anchor="ctr"/>
                </a:tc>
              </a:tr>
              <a:tr h="533400">
                <a:tc>
                  <a:txBody>
                    <a:bodyPr/>
                    <a:lstStyle/>
                    <a:p>
                      <a:r>
                        <a:rPr lang="en-US" sz="2800"/>
                        <a:t>A6 </a:t>
                      </a:r>
                    </a:p>
                  </a:txBody>
                  <a:tcPr anchor="ctr"/>
                </a:tc>
                <a:tc>
                  <a:txBody>
                    <a:bodyPr/>
                    <a:lstStyle/>
                    <a:p>
                      <a:r>
                        <a:rPr lang="en-US" sz="2800"/>
                        <a:t>4</a:t>
                      </a:r>
                    </a:p>
                  </a:txBody>
                  <a:tcPr anchor="ctr"/>
                </a:tc>
                <a:tc>
                  <a:txBody>
                    <a:bodyPr/>
                    <a:lstStyle/>
                    <a:p>
                      <a:r>
                        <a:rPr lang="en-US" sz="2800"/>
                        <a:t>28 GB</a:t>
                      </a:r>
                    </a:p>
                  </a:txBody>
                  <a:tcPr anchor="ctr"/>
                </a:tc>
                <a:tc>
                  <a:txBody>
                    <a:bodyPr/>
                    <a:lstStyle/>
                    <a:p>
                      <a:r>
                        <a:rPr lang="en-US" sz="2800" dirty="0"/>
                        <a:t>285 GB</a:t>
                      </a:r>
                    </a:p>
                  </a:txBody>
                  <a:tcPr anchor="ctr"/>
                </a:tc>
              </a:tr>
              <a:tr h="533400">
                <a:tc>
                  <a:txBody>
                    <a:bodyPr/>
                    <a:lstStyle/>
                    <a:p>
                      <a:r>
                        <a:rPr lang="en-US" sz="2800"/>
                        <a:t>A7 </a:t>
                      </a:r>
                    </a:p>
                  </a:txBody>
                  <a:tcPr anchor="ctr"/>
                </a:tc>
                <a:tc>
                  <a:txBody>
                    <a:bodyPr/>
                    <a:lstStyle/>
                    <a:p>
                      <a:r>
                        <a:rPr lang="en-US" sz="2800"/>
                        <a:t>8</a:t>
                      </a:r>
                    </a:p>
                  </a:txBody>
                  <a:tcPr anchor="ctr"/>
                </a:tc>
                <a:tc>
                  <a:txBody>
                    <a:bodyPr/>
                    <a:lstStyle/>
                    <a:p>
                      <a:r>
                        <a:rPr lang="en-US" sz="2800"/>
                        <a:t>56 GB</a:t>
                      </a:r>
                    </a:p>
                  </a:txBody>
                  <a:tcPr anchor="ctr"/>
                </a:tc>
                <a:tc>
                  <a:txBody>
                    <a:bodyPr/>
                    <a:lstStyle/>
                    <a:p>
                      <a:r>
                        <a:rPr lang="en-US" sz="2800" dirty="0"/>
                        <a:t>605 GB</a:t>
                      </a:r>
                    </a:p>
                  </a:txBody>
                  <a:tcPr anchor="ctr"/>
                </a:tc>
              </a:tr>
            </a:tbl>
          </a:graphicData>
        </a:graphic>
      </p:graphicFrame>
    </p:spTree>
    <p:extLst>
      <p:ext uri="{BB962C8B-B14F-4D97-AF65-F5344CB8AC3E}">
        <p14:creationId xmlns:p14="http://schemas.microsoft.com/office/powerpoint/2010/main" val="318070734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a:xfrm>
            <a:off x="274391" y="2317689"/>
            <a:ext cx="11614318" cy="2342234"/>
          </a:xfrm>
        </p:spPr>
        <p:txBody>
          <a:bodyPr/>
          <a:lstStyle/>
          <a:p>
            <a:pPr marL="0" lvl="0" indent="0" eaLnBrk="0" fontAlgn="base" hangingPunct="0">
              <a:spcBef>
                <a:spcPct val="0"/>
              </a:spcBef>
              <a:spcAft>
                <a:spcPct val="0"/>
              </a:spcAft>
              <a:buNone/>
            </a:pPr>
            <a:r>
              <a:rPr lang="en-US" sz="2400" dirty="0"/>
              <a:t>Adds a 40Gbit/s </a:t>
            </a:r>
            <a:r>
              <a:rPr lang="en-US" sz="2400" dirty="0" err="1"/>
              <a:t>InfiniBand</a:t>
            </a:r>
            <a:r>
              <a:rPr lang="en-US" sz="2400" dirty="0"/>
              <a:t> network with remote direct memory access (RDMA) technology. </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a:t>Network </a:t>
            </a:r>
            <a:r>
              <a:rPr lang="en-US" dirty="0" smtClean="0"/>
              <a:t>optimized with </a:t>
            </a:r>
            <a:r>
              <a:rPr lang="en-US" dirty="0" err="1"/>
              <a:t>Infiniband</a:t>
            </a:r>
            <a:r>
              <a:rPr lang="en-US" dirty="0"/>
              <a:t> support</a:t>
            </a:r>
          </a:p>
        </p:txBody>
      </p:sp>
      <p:graphicFrame>
        <p:nvGraphicFramePr>
          <p:cNvPr id="7" name="Table 6"/>
          <p:cNvGraphicFramePr>
            <a:graphicFrameLocks noGrp="1"/>
          </p:cNvGraphicFramePr>
          <p:nvPr>
            <p:extLst>
              <p:ext uri="{D42A27DB-BD31-4B8C-83A1-F6EECF244321}">
                <p14:modId xmlns:p14="http://schemas.microsoft.com/office/powerpoint/2010/main" val="3943877408"/>
              </p:ext>
            </p:extLst>
          </p:nvPr>
        </p:nvGraphicFramePr>
        <p:xfrm>
          <a:off x="1308399" y="3200401"/>
          <a:ext cx="9144000" cy="1600200"/>
        </p:xfrm>
        <a:graphic>
          <a:graphicData uri="http://schemas.openxmlformats.org/drawingml/2006/table">
            <a:tbl>
              <a:tblPr firstRow="1" bandRow="1">
                <a:tableStyleId>{21E4AEA4-8DFA-4A89-87EB-49C32662AFE0}</a:tableStyleId>
              </a:tblPr>
              <a:tblGrid>
                <a:gridCol w="2286000"/>
                <a:gridCol w="2286000"/>
                <a:gridCol w="2286000"/>
                <a:gridCol w="2286000"/>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tr>
              <a:tr h="533400">
                <a:tc>
                  <a:txBody>
                    <a:bodyPr/>
                    <a:lstStyle/>
                    <a:p>
                      <a:r>
                        <a:rPr lang="en-US" sz="2800"/>
                        <a:t>A8 </a:t>
                      </a:r>
                    </a:p>
                  </a:txBody>
                  <a:tcPr anchor="ctr"/>
                </a:tc>
                <a:tc>
                  <a:txBody>
                    <a:bodyPr/>
                    <a:lstStyle/>
                    <a:p>
                      <a:r>
                        <a:rPr lang="en-US" sz="2800"/>
                        <a:t>8</a:t>
                      </a:r>
                    </a:p>
                  </a:txBody>
                  <a:tcPr anchor="ctr"/>
                </a:tc>
                <a:tc>
                  <a:txBody>
                    <a:bodyPr/>
                    <a:lstStyle/>
                    <a:p>
                      <a:r>
                        <a:rPr lang="en-US" sz="2800" dirty="0"/>
                        <a:t>56 GB</a:t>
                      </a:r>
                    </a:p>
                  </a:txBody>
                  <a:tcPr anchor="ctr"/>
                </a:tc>
                <a:tc>
                  <a:txBody>
                    <a:bodyPr/>
                    <a:lstStyle/>
                    <a:p>
                      <a:r>
                        <a:rPr lang="en-US" sz="2800" dirty="0"/>
                        <a:t>382 GB</a:t>
                      </a:r>
                    </a:p>
                  </a:txBody>
                  <a:tcPr anchor="ctr"/>
                </a:tc>
              </a:tr>
              <a:tr h="533400">
                <a:tc>
                  <a:txBody>
                    <a:bodyPr/>
                    <a:lstStyle/>
                    <a:p>
                      <a:r>
                        <a:rPr lang="en-US" sz="2800"/>
                        <a:t>A9 </a:t>
                      </a:r>
                    </a:p>
                  </a:txBody>
                  <a:tcPr anchor="ctr"/>
                </a:tc>
                <a:tc>
                  <a:txBody>
                    <a:bodyPr/>
                    <a:lstStyle/>
                    <a:p>
                      <a:r>
                        <a:rPr lang="en-US" sz="2800" dirty="0"/>
                        <a:t>16</a:t>
                      </a:r>
                    </a:p>
                  </a:txBody>
                  <a:tcPr anchor="ctr"/>
                </a:tc>
                <a:tc>
                  <a:txBody>
                    <a:bodyPr/>
                    <a:lstStyle/>
                    <a:p>
                      <a:r>
                        <a:rPr lang="en-US" sz="2800"/>
                        <a:t>112 GB</a:t>
                      </a:r>
                    </a:p>
                  </a:txBody>
                  <a:tcPr anchor="ctr"/>
                </a:tc>
                <a:tc>
                  <a:txBody>
                    <a:bodyPr/>
                    <a:lstStyle/>
                    <a:p>
                      <a:r>
                        <a:rPr lang="en-US" sz="2800" dirty="0"/>
                        <a:t>382 GB</a:t>
                      </a:r>
                    </a:p>
                  </a:txBody>
                  <a:tcPr anchor="ctr"/>
                </a:tc>
              </a:tr>
            </a:tbl>
          </a:graphicData>
        </a:graphic>
      </p:graphicFrame>
      <p:sp>
        <p:nvSpPr>
          <p:cNvPr id="8" name="Content Placeholder 4"/>
          <p:cNvSpPr txBox="1">
            <a:spLocks/>
          </p:cNvSpPr>
          <p:nvPr/>
        </p:nvSpPr>
        <p:spPr>
          <a:xfrm>
            <a:off x="274391" y="5248458"/>
            <a:ext cx="11614318" cy="1246127"/>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eaLnBrk="0" fontAlgn="base" hangingPunct="0">
              <a:spcBef>
                <a:spcPct val="0"/>
              </a:spcBef>
              <a:spcAft>
                <a:spcPct val="0"/>
              </a:spcAft>
              <a:buNone/>
            </a:pPr>
            <a:r>
              <a:rPr lang="en-US" sz="2400" dirty="0" smtClean="0"/>
              <a:t>Adds a 40Gbit/s </a:t>
            </a:r>
            <a:r>
              <a:rPr lang="en-US" sz="2400" dirty="0" err="1" smtClean="0"/>
              <a:t>InfiniBand</a:t>
            </a:r>
            <a:r>
              <a:rPr lang="en-US" sz="2400" dirty="0" smtClean="0"/>
              <a:t> network with remote direct memory access (RDMA) technology</a:t>
            </a:r>
            <a:r>
              <a:rPr lang="en-US" sz="2400" dirty="0"/>
              <a:t>. Ideal for Message Passing Interface (MPI) applications, high-performance clusters, modeling and simulations, video encoding, and other compute or network intensive scenarios.</a:t>
            </a:r>
            <a:endParaRPr lang="en-US" altLang="en-US" sz="2400" dirty="0">
              <a:solidFill>
                <a:srgbClr val="FFFFFF"/>
              </a:solidFill>
            </a:endParaRPr>
          </a:p>
        </p:txBody>
      </p:sp>
    </p:spTree>
    <p:extLst>
      <p:ext uri="{BB962C8B-B14F-4D97-AF65-F5344CB8AC3E}">
        <p14:creationId xmlns:p14="http://schemas.microsoft.com/office/powerpoint/2010/main" val="306422917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smtClean="0"/>
              <a:t>60</a:t>
            </a:r>
            <a:r>
              <a:rPr lang="en-US" sz="2400" dirty="0"/>
              <a:t>% faster CPUs, more memory, and local SSD</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Optimized Compute (D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817397062"/>
              </p:ext>
            </p:extLst>
          </p:nvPr>
        </p:nvGraphicFramePr>
        <p:xfrm>
          <a:off x="1308399" y="3200401"/>
          <a:ext cx="9144000" cy="2667000"/>
        </p:xfrm>
        <a:graphic>
          <a:graphicData uri="http://schemas.openxmlformats.org/drawingml/2006/table">
            <a:tbl>
              <a:tblPr firstRow="1" bandRow="1">
                <a:tableStyleId>{93296810-A885-4BE3-A3E7-6D5BEEA58F35}</a:tableStyleId>
              </a:tblPr>
              <a:tblGrid>
                <a:gridCol w="2286000"/>
                <a:gridCol w="2286000"/>
                <a:gridCol w="2286000"/>
                <a:gridCol w="2286000"/>
              </a:tblGrid>
              <a:tr h="533400">
                <a:tc>
                  <a:txBody>
                    <a:bodyPr/>
                    <a:lstStyle/>
                    <a:p>
                      <a:r>
                        <a:rPr lang="en-US" sz="2800" dirty="0"/>
                        <a:t>Instance</a:t>
                      </a:r>
                      <a:endParaRPr lang="en-US" sz="2800" dirty="0">
                        <a:solidFill>
                          <a:schemeClr val="bg1"/>
                        </a:solidFill>
                      </a:endParaRPr>
                    </a:p>
                  </a:txBody>
                  <a:tcPr anchor="ctr">
                    <a:solidFill>
                      <a:schemeClr val="accent6">
                        <a:lumMod val="50000"/>
                      </a:schemeClr>
                    </a:solidFill>
                  </a:tcPr>
                </a:tc>
                <a:tc>
                  <a:txBody>
                    <a:bodyPr/>
                    <a:lstStyle/>
                    <a:p>
                      <a:r>
                        <a:rPr lang="en-US" sz="2800"/>
                        <a:t>Cores</a:t>
                      </a:r>
                      <a:endParaRPr lang="en-US" sz="2800">
                        <a:solidFill>
                          <a:schemeClr val="bg1"/>
                        </a:solidFill>
                      </a:endParaRPr>
                    </a:p>
                  </a:txBody>
                  <a:tcPr anchor="ctr">
                    <a:solidFill>
                      <a:schemeClr val="accent6">
                        <a:lumMod val="50000"/>
                      </a:schemeClr>
                    </a:solidFill>
                  </a:tcPr>
                </a:tc>
                <a:tc>
                  <a:txBody>
                    <a:bodyPr/>
                    <a:lstStyle/>
                    <a:p>
                      <a:r>
                        <a:rPr lang="en-US" sz="2800"/>
                        <a:t>RAM</a:t>
                      </a:r>
                      <a:endParaRPr lang="en-US" sz="2800">
                        <a:solidFill>
                          <a:schemeClr val="bg1"/>
                        </a:solidFill>
                      </a:endParaRPr>
                    </a:p>
                  </a:txBody>
                  <a:tcPr anchor="ctr">
                    <a:solidFill>
                      <a:schemeClr val="accent6">
                        <a:lumMod val="50000"/>
                      </a:schemeClr>
                    </a:solidFill>
                  </a:tcPr>
                </a:tc>
                <a:tc>
                  <a:txBody>
                    <a:bodyPr/>
                    <a:lstStyle/>
                    <a:p>
                      <a:r>
                        <a:rPr lang="en-US" sz="2800" dirty="0"/>
                        <a:t>Disk sizes</a:t>
                      </a:r>
                      <a:endParaRPr lang="en-US" sz="2800" dirty="0">
                        <a:solidFill>
                          <a:schemeClr val="bg1"/>
                        </a:solidFill>
                      </a:endParaRPr>
                    </a:p>
                  </a:txBody>
                  <a:tcPr anchor="ctr">
                    <a:solidFill>
                      <a:schemeClr val="accent6">
                        <a:lumMod val="50000"/>
                      </a:schemeClr>
                    </a:solidFill>
                  </a:tcPr>
                </a:tc>
              </a:tr>
              <a:tr h="533400">
                <a:tc>
                  <a:txBody>
                    <a:bodyPr/>
                    <a:lstStyle/>
                    <a:p>
                      <a:r>
                        <a:rPr lang="en-US" sz="2400" dirty="0"/>
                        <a:t>D1 </a:t>
                      </a:r>
                    </a:p>
                  </a:txBody>
                  <a:tcPr anchor="ctr"/>
                </a:tc>
                <a:tc>
                  <a:txBody>
                    <a:bodyPr/>
                    <a:lstStyle/>
                    <a:p>
                      <a:r>
                        <a:rPr lang="en-US" sz="2400"/>
                        <a:t>1</a:t>
                      </a:r>
                    </a:p>
                  </a:txBody>
                  <a:tcPr anchor="ctr"/>
                </a:tc>
                <a:tc>
                  <a:txBody>
                    <a:bodyPr/>
                    <a:lstStyle/>
                    <a:p>
                      <a:r>
                        <a:rPr lang="en-US" sz="2400"/>
                        <a:t>3.5 GB</a:t>
                      </a:r>
                    </a:p>
                  </a:txBody>
                  <a:tcPr anchor="ctr"/>
                </a:tc>
                <a:tc>
                  <a:txBody>
                    <a:bodyPr/>
                    <a:lstStyle/>
                    <a:p>
                      <a:r>
                        <a:rPr lang="en-US" sz="2400" dirty="0"/>
                        <a:t>50 GB</a:t>
                      </a:r>
                    </a:p>
                  </a:txBody>
                  <a:tcPr anchor="ctr"/>
                </a:tc>
              </a:tr>
              <a:tr h="533400">
                <a:tc>
                  <a:txBody>
                    <a:bodyPr/>
                    <a:lstStyle/>
                    <a:p>
                      <a:r>
                        <a:rPr lang="en-US" sz="2400"/>
                        <a:t>D2 </a:t>
                      </a:r>
                    </a:p>
                  </a:txBody>
                  <a:tcPr anchor="ctr"/>
                </a:tc>
                <a:tc>
                  <a:txBody>
                    <a:bodyPr/>
                    <a:lstStyle/>
                    <a:p>
                      <a:r>
                        <a:rPr lang="en-US" sz="2400"/>
                        <a:t>2</a:t>
                      </a:r>
                    </a:p>
                  </a:txBody>
                  <a:tcPr anchor="ctr"/>
                </a:tc>
                <a:tc>
                  <a:txBody>
                    <a:bodyPr/>
                    <a:lstStyle/>
                    <a:p>
                      <a:r>
                        <a:rPr lang="en-US" sz="2400"/>
                        <a:t>7 GB</a:t>
                      </a:r>
                    </a:p>
                  </a:txBody>
                  <a:tcPr anchor="ctr"/>
                </a:tc>
                <a:tc>
                  <a:txBody>
                    <a:bodyPr/>
                    <a:lstStyle/>
                    <a:p>
                      <a:r>
                        <a:rPr lang="en-US" sz="2400" dirty="0"/>
                        <a:t>100 GB</a:t>
                      </a:r>
                    </a:p>
                  </a:txBody>
                  <a:tcPr anchor="ctr"/>
                </a:tc>
              </a:tr>
              <a:tr h="533400">
                <a:tc>
                  <a:txBody>
                    <a:bodyPr/>
                    <a:lstStyle/>
                    <a:p>
                      <a:r>
                        <a:rPr lang="en-US" sz="2400"/>
                        <a:t>D3 </a:t>
                      </a:r>
                    </a:p>
                  </a:txBody>
                  <a:tcPr anchor="ctr"/>
                </a:tc>
                <a:tc>
                  <a:txBody>
                    <a:bodyPr/>
                    <a:lstStyle/>
                    <a:p>
                      <a:r>
                        <a:rPr lang="en-US" sz="2400"/>
                        <a:t>4</a:t>
                      </a:r>
                    </a:p>
                  </a:txBody>
                  <a:tcPr anchor="ctr"/>
                </a:tc>
                <a:tc>
                  <a:txBody>
                    <a:bodyPr/>
                    <a:lstStyle/>
                    <a:p>
                      <a:r>
                        <a:rPr lang="en-US" sz="2400"/>
                        <a:t>14 GB</a:t>
                      </a:r>
                    </a:p>
                  </a:txBody>
                  <a:tcPr anchor="ctr"/>
                </a:tc>
                <a:tc>
                  <a:txBody>
                    <a:bodyPr/>
                    <a:lstStyle/>
                    <a:p>
                      <a:r>
                        <a:rPr lang="en-US" sz="2400" dirty="0"/>
                        <a:t>200 GB</a:t>
                      </a:r>
                    </a:p>
                  </a:txBody>
                  <a:tcPr anchor="ctr"/>
                </a:tc>
              </a:tr>
              <a:tr h="533400">
                <a:tc>
                  <a:txBody>
                    <a:bodyPr/>
                    <a:lstStyle/>
                    <a:p>
                      <a:r>
                        <a:rPr lang="en-US" sz="2400" dirty="0"/>
                        <a:t>D4 </a:t>
                      </a:r>
                    </a:p>
                  </a:txBody>
                  <a:tcPr anchor="ctr"/>
                </a:tc>
                <a:tc>
                  <a:txBody>
                    <a:bodyPr/>
                    <a:lstStyle/>
                    <a:p>
                      <a:r>
                        <a:rPr lang="en-US" sz="2400"/>
                        <a:t>8</a:t>
                      </a:r>
                    </a:p>
                  </a:txBody>
                  <a:tcPr anchor="ctr"/>
                </a:tc>
                <a:tc>
                  <a:txBody>
                    <a:bodyPr/>
                    <a:lstStyle/>
                    <a:p>
                      <a:r>
                        <a:rPr lang="en-US" sz="2400"/>
                        <a:t>28 GB</a:t>
                      </a:r>
                    </a:p>
                  </a:txBody>
                  <a:tcPr anchor="ctr"/>
                </a:tc>
                <a:tc>
                  <a:txBody>
                    <a:bodyPr/>
                    <a:lstStyle/>
                    <a:p>
                      <a:r>
                        <a:rPr lang="en-US" sz="2400" dirty="0"/>
                        <a:t>400 GB</a:t>
                      </a:r>
                    </a:p>
                  </a:txBody>
                  <a:tcPr anchor="ctr"/>
                </a:tc>
              </a:tr>
            </a:tbl>
          </a:graphicData>
        </a:graphic>
      </p:graphicFrame>
    </p:spTree>
    <p:extLst>
      <p:ext uri="{BB962C8B-B14F-4D97-AF65-F5344CB8AC3E}">
        <p14:creationId xmlns:p14="http://schemas.microsoft.com/office/powerpoint/2010/main" val="280249664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smtClean="0"/>
              <a:t>60</a:t>
            </a:r>
            <a:r>
              <a:rPr lang="en-US" sz="2400" dirty="0"/>
              <a:t>% faster CPUs, more memory, and local SSD</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Optimized Compute (D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230284440"/>
              </p:ext>
            </p:extLst>
          </p:nvPr>
        </p:nvGraphicFramePr>
        <p:xfrm>
          <a:off x="1308399" y="3200401"/>
          <a:ext cx="9144000" cy="2667000"/>
        </p:xfrm>
        <a:graphic>
          <a:graphicData uri="http://schemas.openxmlformats.org/drawingml/2006/table">
            <a:tbl>
              <a:tblPr firstRow="1" bandRow="1">
                <a:tableStyleId>{93296810-A885-4BE3-A3E7-6D5BEEA58F35}</a:tableStyleId>
              </a:tblPr>
              <a:tblGrid>
                <a:gridCol w="2286000"/>
                <a:gridCol w="2286000"/>
                <a:gridCol w="2286000"/>
                <a:gridCol w="2286000"/>
              </a:tblGrid>
              <a:tr h="533400">
                <a:tc>
                  <a:txBody>
                    <a:bodyPr/>
                    <a:lstStyle/>
                    <a:p>
                      <a:r>
                        <a:rPr lang="en-US" sz="2800" dirty="0"/>
                        <a:t>Instance</a:t>
                      </a:r>
                      <a:endParaRPr lang="en-US" sz="2800" dirty="0">
                        <a:solidFill>
                          <a:schemeClr val="bg1"/>
                        </a:solidFill>
                      </a:endParaRPr>
                    </a:p>
                  </a:txBody>
                  <a:tcPr anchor="ctr">
                    <a:solidFill>
                      <a:schemeClr val="accent6">
                        <a:lumMod val="50000"/>
                      </a:schemeClr>
                    </a:solidFill>
                  </a:tcPr>
                </a:tc>
                <a:tc>
                  <a:txBody>
                    <a:bodyPr/>
                    <a:lstStyle/>
                    <a:p>
                      <a:r>
                        <a:rPr lang="en-US" sz="2800"/>
                        <a:t>Cores</a:t>
                      </a:r>
                      <a:endParaRPr lang="en-US" sz="2800">
                        <a:solidFill>
                          <a:schemeClr val="bg1"/>
                        </a:solidFill>
                      </a:endParaRPr>
                    </a:p>
                  </a:txBody>
                  <a:tcPr anchor="ctr">
                    <a:solidFill>
                      <a:schemeClr val="accent6">
                        <a:lumMod val="50000"/>
                      </a:schemeClr>
                    </a:solidFill>
                  </a:tcPr>
                </a:tc>
                <a:tc>
                  <a:txBody>
                    <a:bodyPr/>
                    <a:lstStyle/>
                    <a:p>
                      <a:r>
                        <a:rPr lang="en-US" sz="2800"/>
                        <a:t>RAM</a:t>
                      </a:r>
                      <a:endParaRPr lang="en-US" sz="2800">
                        <a:solidFill>
                          <a:schemeClr val="bg1"/>
                        </a:solidFill>
                      </a:endParaRPr>
                    </a:p>
                  </a:txBody>
                  <a:tcPr anchor="ctr">
                    <a:solidFill>
                      <a:schemeClr val="accent6">
                        <a:lumMod val="50000"/>
                      </a:schemeClr>
                    </a:solidFill>
                  </a:tcPr>
                </a:tc>
                <a:tc>
                  <a:txBody>
                    <a:bodyPr/>
                    <a:lstStyle/>
                    <a:p>
                      <a:r>
                        <a:rPr lang="en-US" sz="2800" dirty="0"/>
                        <a:t>Disk sizes</a:t>
                      </a:r>
                      <a:endParaRPr lang="en-US" sz="2800" dirty="0">
                        <a:solidFill>
                          <a:schemeClr val="bg1"/>
                        </a:solidFill>
                      </a:endParaRPr>
                    </a:p>
                  </a:txBody>
                  <a:tcPr anchor="ctr">
                    <a:solidFill>
                      <a:schemeClr val="accent6">
                        <a:lumMod val="50000"/>
                      </a:schemeClr>
                    </a:solidFill>
                  </a:tcPr>
                </a:tc>
              </a:tr>
              <a:tr h="533400">
                <a:tc>
                  <a:txBody>
                    <a:bodyPr/>
                    <a:lstStyle/>
                    <a:p>
                      <a:r>
                        <a:rPr lang="en-US" sz="2400"/>
                        <a:t>D11 </a:t>
                      </a:r>
                    </a:p>
                  </a:txBody>
                  <a:tcPr anchor="ctr"/>
                </a:tc>
                <a:tc>
                  <a:txBody>
                    <a:bodyPr/>
                    <a:lstStyle/>
                    <a:p>
                      <a:r>
                        <a:rPr lang="en-US" sz="2400"/>
                        <a:t>2</a:t>
                      </a:r>
                    </a:p>
                  </a:txBody>
                  <a:tcPr anchor="ctr"/>
                </a:tc>
                <a:tc>
                  <a:txBody>
                    <a:bodyPr/>
                    <a:lstStyle/>
                    <a:p>
                      <a:r>
                        <a:rPr lang="en-US" sz="2400"/>
                        <a:t>14 GB</a:t>
                      </a:r>
                    </a:p>
                  </a:txBody>
                  <a:tcPr anchor="ctr"/>
                </a:tc>
                <a:tc>
                  <a:txBody>
                    <a:bodyPr/>
                    <a:lstStyle/>
                    <a:p>
                      <a:r>
                        <a:rPr lang="en-US" sz="2400" dirty="0"/>
                        <a:t>100 GB</a:t>
                      </a:r>
                    </a:p>
                  </a:txBody>
                  <a:tcPr anchor="ctr"/>
                </a:tc>
              </a:tr>
              <a:tr h="533400">
                <a:tc>
                  <a:txBody>
                    <a:bodyPr/>
                    <a:lstStyle/>
                    <a:p>
                      <a:r>
                        <a:rPr lang="en-US" sz="2400"/>
                        <a:t>D12 </a:t>
                      </a:r>
                    </a:p>
                  </a:txBody>
                  <a:tcPr anchor="ctr"/>
                </a:tc>
                <a:tc>
                  <a:txBody>
                    <a:bodyPr/>
                    <a:lstStyle/>
                    <a:p>
                      <a:r>
                        <a:rPr lang="en-US" sz="2400"/>
                        <a:t>4</a:t>
                      </a:r>
                    </a:p>
                  </a:txBody>
                  <a:tcPr anchor="ctr"/>
                </a:tc>
                <a:tc>
                  <a:txBody>
                    <a:bodyPr/>
                    <a:lstStyle/>
                    <a:p>
                      <a:r>
                        <a:rPr lang="en-US" sz="2400"/>
                        <a:t>28 GB</a:t>
                      </a:r>
                    </a:p>
                  </a:txBody>
                  <a:tcPr anchor="ctr"/>
                </a:tc>
                <a:tc>
                  <a:txBody>
                    <a:bodyPr/>
                    <a:lstStyle/>
                    <a:p>
                      <a:r>
                        <a:rPr lang="en-US" sz="2400" dirty="0"/>
                        <a:t>200 GB</a:t>
                      </a:r>
                    </a:p>
                  </a:txBody>
                  <a:tcPr anchor="ctr"/>
                </a:tc>
              </a:tr>
              <a:tr h="533400">
                <a:tc>
                  <a:txBody>
                    <a:bodyPr/>
                    <a:lstStyle/>
                    <a:p>
                      <a:r>
                        <a:rPr lang="en-US" sz="2400"/>
                        <a:t>D13 </a:t>
                      </a:r>
                    </a:p>
                  </a:txBody>
                  <a:tcPr anchor="ctr"/>
                </a:tc>
                <a:tc>
                  <a:txBody>
                    <a:bodyPr/>
                    <a:lstStyle/>
                    <a:p>
                      <a:r>
                        <a:rPr lang="en-US" sz="2400"/>
                        <a:t>8</a:t>
                      </a:r>
                    </a:p>
                  </a:txBody>
                  <a:tcPr anchor="ctr"/>
                </a:tc>
                <a:tc>
                  <a:txBody>
                    <a:bodyPr/>
                    <a:lstStyle/>
                    <a:p>
                      <a:r>
                        <a:rPr lang="en-US" sz="2400"/>
                        <a:t>56 GB</a:t>
                      </a:r>
                    </a:p>
                  </a:txBody>
                  <a:tcPr anchor="ctr"/>
                </a:tc>
                <a:tc>
                  <a:txBody>
                    <a:bodyPr/>
                    <a:lstStyle/>
                    <a:p>
                      <a:r>
                        <a:rPr lang="en-US" sz="2400" dirty="0"/>
                        <a:t>400 GB</a:t>
                      </a:r>
                    </a:p>
                  </a:txBody>
                  <a:tcPr anchor="ctr"/>
                </a:tc>
              </a:tr>
              <a:tr h="533400">
                <a:tc>
                  <a:txBody>
                    <a:bodyPr/>
                    <a:lstStyle/>
                    <a:p>
                      <a:r>
                        <a:rPr lang="en-US" sz="2400"/>
                        <a:t>D14 </a:t>
                      </a:r>
                    </a:p>
                  </a:txBody>
                  <a:tcPr anchor="ctr"/>
                </a:tc>
                <a:tc>
                  <a:txBody>
                    <a:bodyPr/>
                    <a:lstStyle/>
                    <a:p>
                      <a:r>
                        <a:rPr lang="en-US" sz="2400"/>
                        <a:t>16</a:t>
                      </a:r>
                    </a:p>
                  </a:txBody>
                  <a:tcPr anchor="ctr"/>
                </a:tc>
                <a:tc>
                  <a:txBody>
                    <a:bodyPr/>
                    <a:lstStyle/>
                    <a:p>
                      <a:r>
                        <a:rPr lang="en-US" sz="2400"/>
                        <a:t>112 GB</a:t>
                      </a:r>
                    </a:p>
                  </a:txBody>
                  <a:tcPr anchor="ctr"/>
                </a:tc>
                <a:tc>
                  <a:txBody>
                    <a:bodyPr/>
                    <a:lstStyle/>
                    <a:p>
                      <a:r>
                        <a:rPr lang="en-US" sz="2400" dirty="0"/>
                        <a:t>800 GB</a:t>
                      </a:r>
                    </a:p>
                  </a:txBody>
                  <a:tcPr anchor="ctr"/>
                </a:tc>
              </a:tr>
            </a:tbl>
          </a:graphicData>
        </a:graphic>
      </p:graphicFrame>
    </p:spTree>
    <p:extLst>
      <p:ext uri="{BB962C8B-B14F-4D97-AF65-F5344CB8AC3E}">
        <p14:creationId xmlns:p14="http://schemas.microsoft.com/office/powerpoint/2010/main" val="374015730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a:t>Unparalleled computational performance with latest CPUs, more memory, and more local SSD</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Performance Optimized Compute (G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74870848"/>
              </p:ext>
            </p:extLst>
          </p:nvPr>
        </p:nvGraphicFramePr>
        <p:xfrm>
          <a:off x="1308399" y="3200401"/>
          <a:ext cx="9144000" cy="3200400"/>
        </p:xfrm>
        <a:graphic>
          <a:graphicData uri="http://schemas.openxmlformats.org/drawingml/2006/table">
            <a:tbl>
              <a:tblPr firstRow="1" bandRow="1">
                <a:tableStyleId>{7DF18680-E054-41AD-8BC1-D1AEF772440D}</a:tableStyleId>
              </a:tblPr>
              <a:tblGrid>
                <a:gridCol w="2286000"/>
                <a:gridCol w="2286000"/>
                <a:gridCol w="2286000"/>
                <a:gridCol w="2286000"/>
              </a:tblGrid>
              <a:tr h="533400">
                <a:tc>
                  <a:txBody>
                    <a:bodyPr/>
                    <a:lstStyle/>
                    <a:p>
                      <a:r>
                        <a:rPr lang="en-US" sz="2800" dirty="0"/>
                        <a:t>Instance</a:t>
                      </a:r>
                      <a:endParaRPr lang="en-US" sz="2800" dirty="0">
                        <a:solidFill>
                          <a:schemeClr val="bg1"/>
                        </a:solidFill>
                      </a:endParaRPr>
                    </a:p>
                  </a:txBody>
                  <a:tcPr anchor="ctr">
                    <a:solidFill>
                      <a:schemeClr val="accent5">
                        <a:lumMod val="75000"/>
                      </a:schemeClr>
                    </a:solidFill>
                  </a:tcPr>
                </a:tc>
                <a:tc>
                  <a:txBody>
                    <a:bodyPr/>
                    <a:lstStyle/>
                    <a:p>
                      <a:r>
                        <a:rPr lang="en-US" sz="2800"/>
                        <a:t>Cores</a:t>
                      </a:r>
                      <a:endParaRPr lang="en-US" sz="2800">
                        <a:solidFill>
                          <a:schemeClr val="bg1"/>
                        </a:solidFill>
                      </a:endParaRPr>
                    </a:p>
                  </a:txBody>
                  <a:tcPr anchor="ctr">
                    <a:solidFill>
                      <a:schemeClr val="accent5">
                        <a:lumMod val="75000"/>
                      </a:schemeClr>
                    </a:solidFill>
                  </a:tcPr>
                </a:tc>
                <a:tc>
                  <a:txBody>
                    <a:bodyPr/>
                    <a:lstStyle/>
                    <a:p>
                      <a:r>
                        <a:rPr lang="en-US" sz="2800"/>
                        <a:t>RAM</a:t>
                      </a:r>
                      <a:endParaRPr lang="en-US" sz="2800">
                        <a:solidFill>
                          <a:schemeClr val="bg1"/>
                        </a:solidFill>
                      </a:endParaRPr>
                    </a:p>
                  </a:txBody>
                  <a:tcPr anchor="ctr">
                    <a:solidFill>
                      <a:schemeClr val="accent5">
                        <a:lumMod val="75000"/>
                      </a:schemeClr>
                    </a:solidFill>
                  </a:tcPr>
                </a:tc>
                <a:tc>
                  <a:txBody>
                    <a:bodyPr/>
                    <a:lstStyle/>
                    <a:p>
                      <a:r>
                        <a:rPr lang="en-US" sz="2800" dirty="0"/>
                        <a:t>Disk sizes</a:t>
                      </a:r>
                      <a:endParaRPr lang="en-US" sz="2800" dirty="0">
                        <a:solidFill>
                          <a:schemeClr val="bg1"/>
                        </a:solidFill>
                      </a:endParaRPr>
                    </a:p>
                  </a:txBody>
                  <a:tcPr anchor="ctr">
                    <a:solidFill>
                      <a:schemeClr val="accent5">
                        <a:lumMod val="75000"/>
                      </a:schemeClr>
                    </a:solidFill>
                  </a:tcPr>
                </a:tc>
              </a:tr>
              <a:tr h="533400">
                <a:tc>
                  <a:txBody>
                    <a:bodyPr/>
                    <a:lstStyle/>
                    <a:p>
                      <a:r>
                        <a:rPr lang="en-US" sz="2800" dirty="0"/>
                        <a:t>G1 </a:t>
                      </a:r>
                    </a:p>
                  </a:txBody>
                  <a:tcPr anchor="ctr"/>
                </a:tc>
                <a:tc>
                  <a:txBody>
                    <a:bodyPr/>
                    <a:lstStyle/>
                    <a:p>
                      <a:r>
                        <a:rPr lang="en-US" sz="2800" dirty="0"/>
                        <a:t>2</a:t>
                      </a:r>
                    </a:p>
                  </a:txBody>
                  <a:tcPr anchor="ctr"/>
                </a:tc>
                <a:tc>
                  <a:txBody>
                    <a:bodyPr/>
                    <a:lstStyle/>
                    <a:p>
                      <a:r>
                        <a:rPr lang="en-US" sz="2800"/>
                        <a:t>28 GB</a:t>
                      </a:r>
                    </a:p>
                  </a:txBody>
                  <a:tcPr anchor="ctr"/>
                </a:tc>
                <a:tc>
                  <a:txBody>
                    <a:bodyPr/>
                    <a:lstStyle/>
                    <a:p>
                      <a:r>
                        <a:rPr lang="en-US" sz="2800" dirty="0"/>
                        <a:t>384 GB</a:t>
                      </a:r>
                    </a:p>
                  </a:txBody>
                  <a:tcPr anchor="ctr"/>
                </a:tc>
              </a:tr>
              <a:tr h="533400">
                <a:tc>
                  <a:txBody>
                    <a:bodyPr/>
                    <a:lstStyle/>
                    <a:p>
                      <a:r>
                        <a:rPr lang="en-US" sz="2800"/>
                        <a:t>G2 </a:t>
                      </a:r>
                    </a:p>
                  </a:txBody>
                  <a:tcPr anchor="ctr"/>
                </a:tc>
                <a:tc>
                  <a:txBody>
                    <a:bodyPr/>
                    <a:lstStyle/>
                    <a:p>
                      <a:r>
                        <a:rPr lang="en-US" sz="2800"/>
                        <a:t>4</a:t>
                      </a:r>
                    </a:p>
                  </a:txBody>
                  <a:tcPr anchor="ctr"/>
                </a:tc>
                <a:tc>
                  <a:txBody>
                    <a:bodyPr/>
                    <a:lstStyle/>
                    <a:p>
                      <a:r>
                        <a:rPr lang="en-US" sz="2800"/>
                        <a:t>56 GB</a:t>
                      </a:r>
                    </a:p>
                  </a:txBody>
                  <a:tcPr anchor="ctr"/>
                </a:tc>
                <a:tc>
                  <a:txBody>
                    <a:bodyPr/>
                    <a:lstStyle/>
                    <a:p>
                      <a:r>
                        <a:rPr lang="en-US" sz="2800" dirty="0"/>
                        <a:t>768 GB</a:t>
                      </a:r>
                    </a:p>
                  </a:txBody>
                  <a:tcPr anchor="ctr"/>
                </a:tc>
              </a:tr>
              <a:tr h="533400">
                <a:tc>
                  <a:txBody>
                    <a:bodyPr/>
                    <a:lstStyle/>
                    <a:p>
                      <a:r>
                        <a:rPr lang="en-US" sz="2800"/>
                        <a:t>G3 </a:t>
                      </a:r>
                    </a:p>
                  </a:txBody>
                  <a:tcPr anchor="ctr"/>
                </a:tc>
                <a:tc>
                  <a:txBody>
                    <a:bodyPr/>
                    <a:lstStyle/>
                    <a:p>
                      <a:r>
                        <a:rPr lang="en-US" sz="2800"/>
                        <a:t>8</a:t>
                      </a:r>
                    </a:p>
                  </a:txBody>
                  <a:tcPr anchor="ctr"/>
                </a:tc>
                <a:tc>
                  <a:txBody>
                    <a:bodyPr/>
                    <a:lstStyle/>
                    <a:p>
                      <a:r>
                        <a:rPr lang="en-US" sz="2800"/>
                        <a:t>112 GB</a:t>
                      </a:r>
                    </a:p>
                  </a:txBody>
                  <a:tcPr anchor="ctr"/>
                </a:tc>
                <a:tc>
                  <a:txBody>
                    <a:bodyPr/>
                    <a:lstStyle/>
                    <a:p>
                      <a:r>
                        <a:rPr lang="en-US" sz="2800" dirty="0"/>
                        <a:t>1,536 GB</a:t>
                      </a:r>
                    </a:p>
                  </a:txBody>
                  <a:tcPr anchor="ctr"/>
                </a:tc>
              </a:tr>
              <a:tr h="533400">
                <a:tc>
                  <a:txBody>
                    <a:bodyPr/>
                    <a:lstStyle/>
                    <a:p>
                      <a:r>
                        <a:rPr lang="en-US" sz="2800"/>
                        <a:t>G4 </a:t>
                      </a:r>
                    </a:p>
                  </a:txBody>
                  <a:tcPr anchor="ctr"/>
                </a:tc>
                <a:tc>
                  <a:txBody>
                    <a:bodyPr/>
                    <a:lstStyle/>
                    <a:p>
                      <a:r>
                        <a:rPr lang="en-US" sz="2800"/>
                        <a:t>16</a:t>
                      </a:r>
                    </a:p>
                  </a:txBody>
                  <a:tcPr anchor="ctr"/>
                </a:tc>
                <a:tc>
                  <a:txBody>
                    <a:bodyPr/>
                    <a:lstStyle/>
                    <a:p>
                      <a:r>
                        <a:rPr lang="en-US" sz="2800"/>
                        <a:t>224 GB</a:t>
                      </a:r>
                    </a:p>
                  </a:txBody>
                  <a:tcPr anchor="ctr"/>
                </a:tc>
                <a:tc>
                  <a:txBody>
                    <a:bodyPr/>
                    <a:lstStyle/>
                    <a:p>
                      <a:r>
                        <a:rPr lang="en-US" sz="2800" dirty="0"/>
                        <a:t>3,072 GB</a:t>
                      </a:r>
                    </a:p>
                  </a:txBody>
                  <a:tcPr anchor="ctr"/>
                </a:tc>
              </a:tr>
              <a:tr h="533400">
                <a:tc>
                  <a:txBody>
                    <a:bodyPr/>
                    <a:lstStyle/>
                    <a:p>
                      <a:r>
                        <a:rPr lang="en-US" sz="2800"/>
                        <a:t>G5 </a:t>
                      </a:r>
                    </a:p>
                  </a:txBody>
                  <a:tcPr anchor="ctr"/>
                </a:tc>
                <a:tc>
                  <a:txBody>
                    <a:bodyPr/>
                    <a:lstStyle/>
                    <a:p>
                      <a:r>
                        <a:rPr lang="en-US" sz="2800"/>
                        <a:t>32</a:t>
                      </a:r>
                    </a:p>
                  </a:txBody>
                  <a:tcPr anchor="ctr"/>
                </a:tc>
                <a:tc>
                  <a:txBody>
                    <a:bodyPr/>
                    <a:lstStyle/>
                    <a:p>
                      <a:r>
                        <a:rPr lang="en-US" sz="2800"/>
                        <a:t>448 GB</a:t>
                      </a:r>
                    </a:p>
                  </a:txBody>
                  <a:tcPr anchor="ctr"/>
                </a:tc>
                <a:tc>
                  <a:txBody>
                    <a:bodyPr/>
                    <a:lstStyle/>
                    <a:p>
                      <a:r>
                        <a:rPr lang="en-US" sz="2800" dirty="0"/>
                        <a:t>6,144 GB</a:t>
                      </a:r>
                    </a:p>
                  </a:txBody>
                  <a:tcPr anchor="ctr"/>
                </a:tc>
              </a:tr>
            </a:tbl>
          </a:graphicData>
        </a:graphic>
      </p:graphicFrame>
    </p:spTree>
    <p:extLst>
      <p:ext uri="{BB962C8B-B14F-4D97-AF65-F5344CB8AC3E}">
        <p14:creationId xmlns:p14="http://schemas.microsoft.com/office/powerpoint/2010/main" val="16317999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Demo: </a:t>
            </a:r>
            <a:r>
              <a:rPr lang="en-US" dirty="0"/>
              <a:t>Managing VMs using Azure portal</a:t>
            </a:r>
          </a:p>
        </p:txBody>
      </p:sp>
    </p:spTree>
    <p:extLst>
      <p:ext uri="{BB962C8B-B14F-4D97-AF65-F5344CB8AC3E}">
        <p14:creationId xmlns:p14="http://schemas.microsoft.com/office/powerpoint/2010/main" val="40776516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VM Extensions</a:t>
            </a:r>
            <a:endParaRPr lang="en-US" dirty="0"/>
          </a:p>
        </p:txBody>
      </p:sp>
      <p:sp>
        <p:nvSpPr>
          <p:cNvPr id="3" name="Content Placeholder 2"/>
          <p:cNvSpPr>
            <a:spLocks noGrp="1"/>
          </p:cNvSpPr>
          <p:nvPr>
            <p:ph idx="4294967295"/>
          </p:nvPr>
        </p:nvSpPr>
        <p:spPr>
          <a:xfrm>
            <a:off x="1111250" y="1482725"/>
            <a:ext cx="11080750" cy="4419600"/>
          </a:xfrm>
          <a:prstGeom prst="rect">
            <a:avLst/>
          </a:prstGeom>
        </p:spPr>
        <p:txBody>
          <a:bodyPr>
            <a:noAutofit/>
          </a:bodyPr>
          <a:lstStyle/>
          <a:p>
            <a:r>
              <a:rPr lang="en-US" sz="2800" dirty="0" smtClean="0"/>
              <a:t>Installable components to customize VM instances</a:t>
            </a:r>
          </a:p>
          <a:p>
            <a:r>
              <a:rPr lang="en-US" sz="2800" dirty="0" smtClean="0"/>
              <a:t>Enable various </a:t>
            </a:r>
            <a:r>
              <a:rPr lang="en-US" sz="2800" dirty="0" err="1" smtClean="0"/>
              <a:t>DevOps</a:t>
            </a:r>
            <a:r>
              <a:rPr lang="en-US" sz="2800" dirty="0" smtClean="0"/>
              <a:t> scenarios</a:t>
            </a:r>
          </a:p>
          <a:p>
            <a:r>
              <a:rPr lang="en-US" sz="2800" dirty="0" smtClean="0"/>
              <a:t>Can be added, updated, disabled or removed at any time</a:t>
            </a:r>
          </a:p>
          <a:p>
            <a:r>
              <a:rPr lang="en-US" sz="2800" dirty="0" smtClean="0"/>
              <a:t>Managed via portal, Power</a:t>
            </a:r>
            <a:r>
              <a:rPr lang="en-US" altLang="zh-CN" sz="2800" dirty="0" smtClean="0"/>
              <a:t>Shell and Management APIs</a:t>
            </a:r>
            <a:endParaRPr lang="en-US" sz="2800" dirty="0" smtClean="0"/>
          </a:p>
          <a:p>
            <a:endParaRPr lang="en-US" sz="2800" dirty="0" smtClean="0"/>
          </a:p>
          <a:p>
            <a:endParaRPr lang="en-US" sz="28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19</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pic>
        <p:nvPicPr>
          <p:cNvPr id="6" name="Picture 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224238" y="3834446"/>
            <a:ext cx="1143519" cy="902236"/>
          </a:xfrm>
          <a:prstGeom prst="rect">
            <a:avLst/>
          </a:prstGeom>
        </p:spPr>
      </p:pic>
      <p:pic>
        <p:nvPicPr>
          <p:cNvPr id="7" name="Picture 6"/>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30785" y="4728735"/>
            <a:ext cx="2410559" cy="1125354"/>
          </a:xfrm>
          <a:prstGeom prst="rect">
            <a:avLst/>
          </a:prstGeom>
        </p:spPr>
      </p:pic>
      <p:pic>
        <p:nvPicPr>
          <p:cNvPr id="9" name="Picture 8"/>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466805" y="4702023"/>
            <a:ext cx="1418503" cy="1173811"/>
          </a:xfrm>
          <a:prstGeom prst="rect">
            <a:avLst/>
          </a:prstGeom>
        </p:spPr>
      </p:pic>
      <p:pic>
        <p:nvPicPr>
          <p:cNvPr id="11" name="Picture 10"/>
          <p:cNvPicPr>
            <a:picLocks noChangeAspect="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r="4849"/>
          <a:stretch/>
        </p:blipFill>
        <p:spPr>
          <a:xfrm>
            <a:off x="5933993" y="3751390"/>
            <a:ext cx="2640040" cy="1020533"/>
          </a:xfrm>
          <a:prstGeom prst="rect">
            <a:avLst/>
          </a:prstGeom>
        </p:spPr>
      </p:pic>
      <p:pic>
        <p:nvPicPr>
          <p:cNvPr id="12" name="Picture 11"/>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22717" y="4860800"/>
            <a:ext cx="1017771" cy="1017771"/>
          </a:xfrm>
          <a:prstGeom prst="rect">
            <a:avLst/>
          </a:prstGeom>
        </p:spPr>
      </p:pic>
      <p:pic>
        <p:nvPicPr>
          <p:cNvPr id="13" name="Picture 12"/>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75069" y="3898148"/>
            <a:ext cx="873775" cy="873775"/>
          </a:xfrm>
          <a:prstGeom prst="rect">
            <a:avLst/>
          </a:prstGeom>
        </p:spPr>
      </p:pic>
    </p:spTree>
    <p:extLst>
      <p:ext uri="{BB962C8B-B14F-4D97-AF65-F5344CB8AC3E}">
        <p14:creationId xmlns:p14="http://schemas.microsoft.com/office/powerpoint/2010/main" val="14145966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 calcmode="lin" valueType="num">
                                      <p:cBhvr>
                                        <p:cTn id="9" dur="250" fill="hold"/>
                                        <p:tgtEl>
                                          <p:spTgt spid="6"/>
                                        </p:tgtEl>
                                        <p:attrNameLst>
                                          <p:attrName>style.rotation</p:attrName>
                                        </p:attrNameLst>
                                      </p:cBhvr>
                                      <p:tavLst>
                                        <p:tav tm="0">
                                          <p:val>
                                            <p:fltVal val="90"/>
                                          </p:val>
                                        </p:tav>
                                        <p:tav tm="100000">
                                          <p:val>
                                            <p:fltVal val="0"/>
                                          </p:val>
                                        </p:tav>
                                      </p:tavLst>
                                    </p:anim>
                                    <p:animEffect transition="in" filter="fade">
                                      <p:cBhvr>
                                        <p:cTn id="10" dur="25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50" fill="hold"/>
                                        <p:tgtEl>
                                          <p:spTgt spid="7"/>
                                        </p:tgtEl>
                                        <p:attrNameLst>
                                          <p:attrName>ppt_w</p:attrName>
                                        </p:attrNameLst>
                                      </p:cBhvr>
                                      <p:tavLst>
                                        <p:tav tm="0">
                                          <p:val>
                                            <p:fltVal val="0"/>
                                          </p:val>
                                        </p:tav>
                                        <p:tav tm="100000">
                                          <p:val>
                                            <p:strVal val="#ppt_w"/>
                                          </p:val>
                                        </p:tav>
                                      </p:tavLst>
                                    </p:anim>
                                    <p:anim calcmode="lin" valueType="num">
                                      <p:cBhvr>
                                        <p:cTn id="14" dur="250" fill="hold"/>
                                        <p:tgtEl>
                                          <p:spTgt spid="7"/>
                                        </p:tgtEl>
                                        <p:attrNameLst>
                                          <p:attrName>ppt_h</p:attrName>
                                        </p:attrNameLst>
                                      </p:cBhvr>
                                      <p:tavLst>
                                        <p:tav tm="0">
                                          <p:val>
                                            <p:fltVal val="0"/>
                                          </p:val>
                                        </p:tav>
                                        <p:tav tm="100000">
                                          <p:val>
                                            <p:strVal val="#ppt_h"/>
                                          </p:val>
                                        </p:tav>
                                      </p:tavLst>
                                    </p:anim>
                                    <p:anim calcmode="lin" valueType="num">
                                      <p:cBhvr>
                                        <p:cTn id="15" dur="250" fill="hold"/>
                                        <p:tgtEl>
                                          <p:spTgt spid="7"/>
                                        </p:tgtEl>
                                        <p:attrNameLst>
                                          <p:attrName>style.rotation</p:attrName>
                                        </p:attrNameLst>
                                      </p:cBhvr>
                                      <p:tavLst>
                                        <p:tav tm="0">
                                          <p:val>
                                            <p:fltVal val="90"/>
                                          </p:val>
                                        </p:tav>
                                        <p:tav tm="100000">
                                          <p:val>
                                            <p:fltVal val="0"/>
                                          </p:val>
                                        </p:tav>
                                      </p:tavLst>
                                    </p:anim>
                                    <p:animEffect transition="in" filter="fade">
                                      <p:cBhvr>
                                        <p:cTn id="16" dur="25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50" fill="hold"/>
                                        <p:tgtEl>
                                          <p:spTgt spid="9"/>
                                        </p:tgtEl>
                                        <p:attrNameLst>
                                          <p:attrName>ppt_w</p:attrName>
                                        </p:attrNameLst>
                                      </p:cBhvr>
                                      <p:tavLst>
                                        <p:tav tm="0">
                                          <p:val>
                                            <p:fltVal val="0"/>
                                          </p:val>
                                        </p:tav>
                                        <p:tav tm="100000">
                                          <p:val>
                                            <p:strVal val="#ppt_w"/>
                                          </p:val>
                                        </p:tav>
                                      </p:tavLst>
                                    </p:anim>
                                    <p:anim calcmode="lin" valueType="num">
                                      <p:cBhvr>
                                        <p:cTn id="20" dur="250" fill="hold"/>
                                        <p:tgtEl>
                                          <p:spTgt spid="9"/>
                                        </p:tgtEl>
                                        <p:attrNameLst>
                                          <p:attrName>ppt_h</p:attrName>
                                        </p:attrNameLst>
                                      </p:cBhvr>
                                      <p:tavLst>
                                        <p:tav tm="0">
                                          <p:val>
                                            <p:fltVal val="0"/>
                                          </p:val>
                                        </p:tav>
                                        <p:tav tm="100000">
                                          <p:val>
                                            <p:strVal val="#ppt_h"/>
                                          </p:val>
                                        </p:tav>
                                      </p:tavLst>
                                    </p:anim>
                                    <p:anim calcmode="lin" valueType="num">
                                      <p:cBhvr>
                                        <p:cTn id="21" dur="250" fill="hold"/>
                                        <p:tgtEl>
                                          <p:spTgt spid="9"/>
                                        </p:tgtEl>
                                        <p:attrNameLst>
                                          <p:attrName>style.rotation</p:attrName>
                                        </p:attrNameLst>
                                      </p:cBhvr>
                                      <p:tavLst>
                                        <p:tav tm="0">
                                          <p:val>
                                            <p:fltVal val="90"/>
                                          </p:val>
                                        </p:tav>
                                        <p:tav tm="100000">
                                          <p:val>
                                            <p:fltVal val="0"/>
                                          </p:val>
                                        </p:tav>
                                      </p:tavLst>
                                    </p:anim>
                                    <p:animEffect transition="in" filter="fade">
                                      <p:cBhvr>
                                        <p:cTn id="22" dur="25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50" fill="hold"/>
                                        <p:tgtEl>
                                          <p:spTgt spid="11"/>
                                        </p:tgtEl>
                                        <p:attrNameLst>
                                          <p:attrName>ppt_w</p:attrName>
                                        </p:attrNameLst>
                                      </p:cBhvr>
                                      <p:tavLst>
                                        <p:tav tm="0">
                                          <p:val>
                                            <p:fltVal val="0"/>
                                          </p:val>
                                        </p:tav>
                                        <p:tav tm="100000">
                                          <p:val>
                                            <p:strVal val="#ppt_w"/>
                                          </p:val>
                                        </p:tav>
                                      </p:tavLst>
                                    </p:anim>
                                    <p:anim calcmode="lin" valueType="num">
                                      <p:cBhvr>
                                        <p:cTn id="26" dur="250" fill="hold"/>
                                        <p:tgtEl>
                                          <p:spTgt spid="11"/>
                                        </p:tgtEl>
                                        <p:attrNameLst>
                                          <p:attrName>ppt_h</p:attrName>
                                        </p:attrNameLst>
                                      </p:cBhvr>
                                      <p:tavLst>
                                        <p:tav tm="0">
                                          <p:val>
                                            <p:fltVal val="0"/>
                                          </p:val>
                                        </p:tav>
                                        <p:tav tm="100000">
                                          <p:val>
                                            <p:strVal val="#ppt_h"/>
                                          </p:val>
                                        </p:tav>
                                      </p:tavLst>
                                    </p:anim>
                                    <p:anim calcmode="lin" valueType="num">
                                      <p:cBhvr>
                                        <p:cTn id="27" dur="250" fill="hold"/>
                                        <p:tgtEl>
                                          <p:spTgt spid="11"/>
                                        </p:tgtEl>
                                        <p:attrNameLst>
                                          <p:attrName>style.rotation</p:attrName>
                                        </p:attrNameLst>
                                      </p:cBhvr>
                                      <p:tavLst>
                                        <p:tav tm="0">
                                          <p:val>
                                            <p:fltVal val="90"/>
                                          </p:val>
                                        </p:tav>
                                        <p:tav tm="100000">
                                          <p:val>
                                            <p:fltVal val="0"/>
                                          </p:val>
                                        </p:tav>
                                      </p:tavLst>
                                    </p:anim>
                                    <p:animEffect transition="in" filter="fade">
                                      <p:cBhvr>
                                        <p:cTn id="28" dur="250"/>
                                        <p:tgtEl>
                                          <p:spTgt spid="11"/>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250" fill="hold"/>
                                        <p:tgtEl>
                                          <p:spTgt spid="12"/>
                                        </p:tgtEl>
                                        <p:attrNameLst>
                                          <p:attrName>ppt_w</p:attrName>
                                        </p:attrNameLst>
                                      </p:cBhvr>
                                      <p:tavLst>
                                        <p:tav tm="0">
                                          <p:val>
                                            <p:fltVal val="0"/>
                                          </p:val>
                                        </p:tav>
                                        <p:tav tm="100000">
                                          <p:val>
                                            <p:strVal val="#ppt_w"/>
                                          </p:val>
                                        </p:tav>
                                      </p:tavLst>
                                    </p:anim>
                                    <p:anim calcmode="lin" valueType="num">
                                      <p:cBhvr>
                                        <p:cTn id="32" dur="250" fill="hold"/>
                                        <p:tgtEl>
                                          <p:spTgt spid="12"/>
                                        </p:tgtEl>
                                        <p:attrNameLst>
                                          <p:attrName>ppt_h</p:attrName>
                                        </p:attrNameLst>
                                      </p:cBhvr>
                                      <p:tavLst>
                                        <p:tav tm="0">
                                          <p:val>
                                            <p:fltVal val="0"/>
                                          </p:val>
                                        </p:tav>
                                        <p:tav tm="100000">
                                          <p:val>
                                            <p:strVal val="#ppt_h"/>
                                          </p:val>
                                        </p:tav>
                                      </p:tavLst>
                                    </p:anim>
                                    <p:anim calcmode="lin" valueType="num">
                                      <p:cBhvr>
                                        <p:cTn id="33" dur="250" fill="hold"/>
                                        <p:tgtEl>
                                          <p:spTgt spid="12"/>
                                        </p:tgtEl>
                                        <p:attrNameLst>
                                          <p:attrName>style.rotation</p:attrName>
                                        </p:attrNameLst>
                                      </p:cBhvr>
                                      <p:tavLst>
                                        <p:tav tm="0">
                                          <p:val>
                                            <p:fltVal val="90"/>
                                          </p:val>
                                        </p:tav>
                                        <p:tav tm="100000">
                                          <p:val>
                                            <p:fltVal val="0"/>
                                          </p:val>
                                        </p:tav>
                                      </p:tavLst>
                                    </p:anim>
                                    <p:animEffect transition="in" filter="fade">
                                      <p:cBhvr>
                                        <p:cTn id="34" dur="250"/>
                                        <p:tgtEl>
                                          <p:spTgt spid="12"/>
                                        </p:tgtEl>
                                      </p:cBhvr>
                                    </p:animEffect>
                                  </p:childTnLst>
                                </p:cTn>
                              </p:par>
                              <p:par>
                                <p:cTn id="35" presetID="3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50" fill="hold"/>
                                        <p:tgtEl>
                                          <p:spTgt spid="13"/>
                                        </p:tgtEl>
                                        <p:attrNameLst>
                                          <p:attrName>ppt_w</p:attrName>
                                        </p:attrNameLst>
                                      </p:cBhvr>
                                      <p:tavLst>
                                        <p:tav tm="0">
                                          <p:val>
                                            <p:fltVal val="0"/>
                                          </p:val>
                                        </p:tav>
                                        <p:tav tm="100000">
                                          <p:val>
                                            <p:strVal val="#ppt_w"/>
                                          </p:val>
                                        </p:tav>
                                      </p:tavLst>
                                    </p:anim>
                                    <p:anim calcmode="lin" valueType="num">
                                      <p:cBhvr>
                                        <p:cTn id="38" dur="250" fill="hold"/>
                                        <p:tgtEl>
                                          <p:spTgt spid="13"/>
                                        </p:tgtEl>
                                        <p:attrNameLst>
                                          <p:attrName>ppt_h</p:attrName>
                                        </p:attrNameLst>
                                      </p:cBhvr>
                                      <p:tavLst>
                                        <p:tav tm="0">
                                          <p:val>
                                            <p:fltVal val="0"/>
                                          </p:val>
                                        </p:tav>
                                        <p:tav tm="100000">
                                          <p:val>
                                            <p:strVal val="#ppt_h"/>
                                          </p:val>
                                        </p:tav>
                                      </p:tavLst>
                                    </p:anim>
                                    <p:anim calcmode="lin" valueType="num">
                                      <p:cBhvr>
                                        <p:cTn id="39" dur="250" fill="hold"/>
                                        <p:tgtEl>
                                          <p:spTgt spid="13"/>
                                        </p:tgtEl>
                                        <p:attrNameLst>
                                          <p:attrName>style.rotation</p:attrName>
                                        </p:attrNameLst>
                                      </p:cBhvr>
                                      <p:tavLst>
                                        <p:tav tm="0">
                                          <p:val>
                                            <p:fltVal val="90"/>
                                          </p:val>
                                        </p:tav>
                                        <p:tav tm="100000">
                                          <p:val>
                                            <p:fltVal val="0"/>
                                          </p:val>
                                        </p:tav>
                                      </p:tavLst>
                                    </p:anim>
                                    <p:animEffect transition="in" filter="fade">
                                      <p:cBhvr>
                                        <p:cTn id="4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Your services and Azure</a:t>
            </a: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Virtual Machines</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Virtual Networks</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fade">
                                      <p:cBhvr>
                                        <p:cTn id="12" dur="500"/>
                                        <p:tgtEl>
                                          <p:spTgt spid="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Demo: </a:t>
            </a:r>
            <a:r>
              <a:rPr lang="en-US" altLang="zh-CN" dirty="0"/>
              <a:t>Add </a:t>
            </a:r>
            <a:r>
              <a:rPr lang="en-US" altLang="zh-CN" dirty="0" smtClean="0"/>
              <a:t>an extension </a:t>
            </a:r>
            <a:r>
              <a:rPr lang="en-US" altLang="zh-CN" dirty="0"/>
              <a:t>to </a:t>
            </a:r>
            <a:r>
              <a:rPr lang="en-US" altLang="zh-CN" dirty="0" smtClean="0"/>
              <a:t>a VM </a:t>
            </a:r>
            <a:r>
              <a:rPr lang="en-US" altLang="zh-CN" dirty="0"/>
              <a:t>instance</a:t>
            </a:r>
            <a:endParaRPr lang="en-US" dirty="0"/>
          </a:p>
        </p:txBody>
      </p:sp>
    </p:spTree>
    <p:extLst>
      <p:ext uri="{BB962C8B-B14F-4D97-AF65-F5344CB8AC3E}">
        <p14:creationId xmlns:p14="http://schemas.microsoft.com/office/powerpoint/2010/main" val="3168233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4363134" y="3873501"/>
            <a:ext cx="3465732" cy="1536699"/>
          </a:xfrm>
          <a:prstGeom prst="rect">
            <a:avLst/>
          </a:prstGeom>
        </p:spPr>
        <p:txBody>
          <a:bodyPr anchor="ctr">
            <a:noAutofit/>
          </a:bodyPr>
          <a:lstStyle/>
          <a:p>
            <a:pPr marL="571500" indent="-571500">
              <a:buClr>
                <a:srgbClr val="92D050"/>
              </a:buClr>
              <a:buFont typeface="Wingdings" panose="05000000000000000000" pitchFamily="2" charset="2"/>
              <a:buChar char="à"/>
            </a:pPr>
            <a:r>
              <a:rPr lang="en-US" altLang="zh-CN" dirty="0" smtClean="0">
                <a:solidFill>
                  <a:schemeClr val="tx1"/>
                </a:solidFill>
                <a:latin typeface="+mj-lt"/>
                <a:sym typeface="Wingdings" panose="05000000000000000000" pitchFamily="2" charset="2"/>
              </a:rPr>
              <a:t>Data Disks</a:t>
            </a:r>
            <a:endParaRPr lang="en-US" altLang="zh-CN" dirty="0">
              <a:solidFill>
                <a:schemeClr val="tx1"/>
              </a:solidFill>
              <a:sym typeface="Wingdings" panose="05000000000000000000" pitchFamily="2" charset="2"/>
            </a:endParaRPr>
          </a:p>
          <a:p>
            <a:pPr marL="571500" indent="-571500">
              <a:buClr>
                <a:srgbClr val="92D050"/>
              </a:buClr>
              <a:buFont typeface="Wingdings" panose="05000000000000000000" pitchFamily="2" charset="2"/>
              <a:buChar char="à"/>
            </a:pPr>
            <a:r>
              <a:rPr lang="en-US" dirty="0" smtClean="0">
                <a:solidFill>
                  <a:schemeClr val="tx1"/>
                </a:solidFill>
                <a:latin typeface="+mj-lt"/>
                <a:sym typeface="Wingdings" panose="05000000000000000000" pitchFamily="2" charset="2"/>
              </a:rPr>
              <a:t>Azure </a:t>
            </a:r>
            <a:r>
              <a:rPr lang="en-US" altLang="zh-CN" dirty="0" smtClean="0">
                <a:solidFill>
                  <a:schemeClr val="tx1"/>
                </a:solidFill>
                <a:latin typeface="+mj-lt"/>
                <a:sym typeface="Wingdings" panose="05000000000000000000" pitchFamily="2" charset="2"/>
              </a:rPr>
              <a:t>Files</a:t>
            </a:r>
            <a:endParaRPr lang="en-US" sz="4000" dirty="0" smtClean="0">
              <a:solidFill>
                <a:schemeClr val="bg1"/>
              </a:solidFill>
              <a:latin typeface="+mj-lt"/>
            </a:endParaRPr>
          </a:p>
        </p:txBody>
      </p:sp>
      <p:sp>
        <p:nvSpPr>
          <p:cNvPr id="5" name="Title 4"/>
          <p:cNvSpPr>
            <a:spLocks noGrp="1"/>
          </p:cNvSpPr>
          <p:nvPr>
            <p:ph type="title"/>
          </p:nvPr>
        </p:nvSpPr>
        <p:spPr>
          <a:prstGeom prst="rect">
            <a:avLst/>
          </a:prstGeom>
        </p:spPr>
        <p:txBody>
          <a:bodyPr>
            <a:normAutofit fontScale="90000"/>
          </a:bodyPr>
          <a:lstStyle/>
          <a:p>
            <a:r>
              <a:rPr lang="en-US" altLang="zh-CN" sz="6600" dirty="0" smtClean="0">
                <a:solidFill>
                  <a:schemeClr val="bg2"/>
                </a:solidFill>
              </a:rPr>
              <a:t>Data Persistence</a:t>
            </a:r>
            <a:endParaRPr lang="en-US" sz="6600" dirty="0">
              <a:solidFill>
                <a:schemeClr val="bg2"/>
              </a:solidFill>
            </a:endParaRPr>
          </a:p>
        </p:txBody>
      </p:sp>
    </p:spTree>
    <p:extLst>
      <p:ext uri="{BB962C8B-B14F-4D97-AF65-F5344CB8AC3E}">
        <p14:creationId xmlns:p14="http://schemas.microsoft.com/office/powerpoint/2010/main" val="11180515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Disks and Images</a:t>
            </a:r>
          </a:p>
        </p:txBody>
      </p:sp>
      <p:grpSp>
        <p:nvGrpSpPr>
          <p:cNvPr id="4" name="Group 3"/>
          <p:cNvGrpSpPr/>
          <p:nvPr/>
        </p:nvGrpSpPr>
        <p:grpSpPr>
          <a:xfrm>
            <a:off x="1597778" y="538637"/>
            <a:ext cx="8996445" cy="4627818"/>
            <a:chOff x="1597778" y="584357"/>
            <a:chExt cx="8996445" cy="4627818"/>
          </a:xfrm>
        </p:grpSpPr>
        <p:sp>
          <p:nvSpPr>
            <p:cNvPr id="9" name="Rectangle 8"/>
            <p:cNvSpPr/>
            <p:nvPr/>
          </p:nvSpPr>
          <p:spPr bwMode="auto">
            <a:xfrm>
              <a:off x="3761505" y="584357"/>
              <a:ext cx="6832717"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6" name="Group 5"/>
            <p:cNvGrpSpPr/>
            <p:nvPr/>
          </p:nvGrpSpPr>
          <p:grpSpPr>
            <a:xfrm>
              <a:off x="1597778" y="584357"/>
              <a:ext cx="2081170" cy="213889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2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597779" y="3073276"/>
              <a:ext cx="2088743" cy="2126266"/>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888372" y="976268"/>
              <a:ext cx="6594260" cy="1355080"/>
            </a:xfrm>
            <a:prstGeom prst="rect">
              <a:avLst/>
            </a:prstGeom>
            <a:noFill/>
          </p:spPr>
          <p:txBody>
            <a:bodyPr wrap="square" lIns="0" tIns="0" rIns="0" bIns="0" rtlCol="0">
              <a:spAutoFit/>
            </a:bodyPr>
            <a:lstStyle/>
            <a:p>
              <a:pPr>
                <a:lnSpc>
                  <a:spcPct val="90000"/>
                </a:lnSpc>
                <a:spcBef>
                  <a:spcPct val="20000"/>
                </a:spcBef>
                <a:buSzPct val="80000"/>
              </a:pPr>
              <a:r>
                <a:rPr lang="en-US" sz="2800" dirty="0">
                  <a:solidFill>
                    <a:sysClr val="windowText" lastClr="000000"/>
                  </a:solidFill>
                </a:rPr>
                <a:t>Base OS image for new Virtual Machines</a:t>
              </a:r>
            </a:p>
            <a:p>
              <a:pPr>
                <a:lnSpc>
                  <a:spcPct val="90000"/>
                </a:lnSpc>
                <a:spcBef>
                  <a:spcPct val="20000"/>
                </a:spcBef>
                <a:buSzPct val="80000"/>
              </a:pPr>
              <a:r>
                <a:rPr lang="en-US" sz="2800" dirty="0">
                  <a:solidFill>
                    <a:sysClr val="windowText" lastClr="000000"/>
                  </a:solidFill>
                </a:rPr>
                <a:t>Sys-Prepped/Generalized/Read Only </a:t>
              </a:r>
            </a:p>
            <a:p>
              <a:pPr>
                <a:lnSpc>
                  <a:spcPct val="90000"/>
                </a:lnSpc>
                <a:spcBef>
                  <a:spcPct val="20000"/>
                </a:spcBef>
                <a:buSzPct val="80000"/>
              </a:pPr>
              <a:r>
                <a:rPr lang="en-US" sz="2800" dirty="0">
                  <a:solidFill>
                    <a:sysClr val="windowText" lastClr="000000"/>
                  </a:solidFill>
                </a:rPr>
                <a:t>Created by uploading or by capture</a:t>
              </a:r>
            </a:p>
          </p:txBody>
        </p:sp>
        <p:sp>
          <p:nvSpPr>
            <p:cNvPr id="37" name="Rectangle 36"/>
            <p:cNvSpPr/>
            <p:nvPr/>
          </p:nvSpPr>
          <p:spPr bwMode="auto">
            <a:xfrm>
              <a:off x="3776792" y="3073276"/>
              <a:ext cx="6817431"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999957" y="3458871"/>
              <a:ext cx="6025631" cy="1249573"/>
            </a:xfrm>
            <a:prstGeom prst="rect">
              <a:avLst/>
            </a:prstGeom>
            <a:noFill/>
          </p:spPr>
          <p:txBody>
            <a:bodyPr wrap="square" lIns="0" tIns="0" rIns="0" bIns="0" rtlCol="0" anchor="ctr">
              <a:spAutoFit/>
            </a:bodyPr>
            <a:lstStyle/>
            <a:p>
              <a:pPr>
                <a:lnSpc>
                  <a:spcPct val="90000"/>
                </a:lnSpc>
                <a:spcBef>
                  <a:spcPct val="20000"/>
                </a:spcBef>
                <a:buSzPct val="80000"/>
              </a:pPr>
              <a:r>
                <a:rPr lang="en-US" sz="2800" dirty="0">
                  <a:solidFill>
                    <a:sysClr val="windowText" lastClr="000000"/>
                  </a:solidFill>
                </a:rPr>
                <a:t>Writable Disks for Virtual Machines</a:t>
              </a:r>
            </a:p>
            <a:p>
              <a:pPr>
                <a:lnSpc>
                  <a:spcPct val="90000"/>
                </a:lnSpc>
                <a:spcBef>
                  <a:spcPct val="20000"/>
                </a:spcBef>
                <a:buSzPct val="80000"/>
              </a:pPr>
              <a:r>
                <a:rPr lang="en-US" sz="2800" dirty="0">
                  <a:solidFill>
                    <a:sysClr val="windowText" lastClr="000000"/>
                  </a:solidFill>
                </a:rPr>
                <a:t>Created during VM creation or during upload of existing VHDs. </a:t>
              </a:r>
              <a:r>
                <a:rPr lang="en-US" sz="2800" dirty="0" smtClean="0">
                  <a:solidFill>
                    <a:sysClr val="windowText" lastClr="000000"/>
                  </a:solidFill>
                </a:rPr>
                <a:t> </a:t>
              </a:r>
              <a:endParaRPr lang="en-US" sz="2800" dirty="0">
                <a:solidFill>
                  <a:sysClr val="windowText" lastClr="000000"/>
                </a:solidFill>
              </a:endParaRPr>
            </a:p>
          </p:txBody>
        </p:sp>
      </p:grpSp>
    </p:spTree>
    <p:extLst>
      <p:ext uri="{BB962C8B-B14F-4D97-AF65-F5344CB8AC3E}">
        <p14:creationId xmlns:p14="http://schemas.microsoft.com/office/powerpoint/2010/main" val="46715132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solidFill>
                <a:schemeClr val="bg1"/>
              </a:solidFill>
            </a:endParaRPr>
          </a:p>
        </p:txBody>
      </p:sp>
      <p:sp>
        <p:nvSpPr>
          <p:cNvPr id="2" name="Title 1"/>
          <p:cNvSpPr>
            <a:spLocks noGrp="1"/>
          </p:cNvSpPr>
          <p:nvPr>
            <p:ph type="title" idx="4294967295"/>
          </p:nvPr>
        </p:nvSpPr>
        <p:spPr>
          <a:xfrm>
            <a:off x="1111250" y="342900"/>
            <a:ext cx="8855710" cy="957263"/>
          </a:xfrm>
          <a:prstGeom prst="rect">
            <a:avLst/>
          </a:prstGeom>
        </p:spPr>
        <p:txBody>
          <a:bodyPr/>
          <a:lstStyle/>
          <a:p>
            <a:r>
              <a:rPr lang="en-US"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bg1">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bg1">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010520" y="4078053"/>
            <a:ext cx="1234260" cy="572238"/>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4775544" y="4876024"/>
            <a:ext cx="2640912" cy="694907"/>
          </a:xfrm>
          <a:prstGeom prst="utur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7" name="Group 16"/>
          <p:cNvGrpSpPr/>
          <p:nvPr/>
        </p:nvGrpSpPr>
        <p:grpSpPr>
          <a:xfrm>
            <a:off x="4369251" y="3657287"/>
            <a:ext cx="1117310" cy="1340771"/>
            <a:chOff x="4369251" y="3657287"/>
            <a:chExt cx="1117310" cy="1340771"/>
          </a:xfrm>
        </p:grpSpPr>
        <p:sp>
          <p:nvSpPr>
            <p:cNvPr id="31" name="Folded Corner 30"/>
            <p:cNvSpPr/>
            <p:nvPr/>
          </p:nvSpPr>
          <p:spPr bwMode="auto">
            <a:xfrm flipV="1">
              <a:off x="4369251" y="3657287"/>
              <a:ext cx="1117310" cy="1340771"/>
            </a:xfrm>
            <a:prstGeom prst="foldedCorner">
              <a:avLst>
                <a:gd name="adj" fmla="val 32319"/>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4369251" y="4151114"/>
              <a:ext cx="1117310" cy="35311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bg1">
                      <a:alpha val="99000"/>
                    </a:schemeClr>
                  </a:solidFill>
                  <a:latin typeface="+mn-lt"/>
                </a:rPr>
                <a:t>MyApp.vhd</a:t>
              </a:r>
              <a:endParaRPr lang="en-US" sz="1600" dirty="0">
                <a:solidFill>
                  <a:schemeClr val="bg1">
                    <a:alpha val="99000"/>
                  </a:schemeClr>
                </a:solidFill>
                <a:latin typeface="+mn-lt"/>
              </a:endParaRPr>
            </a:p>
          </p:txBody>
        </p:sp>
      </p:grpSp>
      <p:sp>
        <p:nvSpPr>
          <p:cNvPr id="33" name="Left-Right Arrow 32"/>
          <p:cNvSpPr/>
          <p:nvPr/>
        </p:nvSpPr>
        <p:spPr bwMode="auto">
          <a:xfrm>
            <a:off x="2947220" y="4065932"/>
            <a:ext cx="1234260" cy="572238"/>
          </a:xfrm>
          <a:prstGeom prst="lef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grpSp>
        <p:nvGrpSpPr>
          <p:cNvPr id="11" name="Group 4"/>
          <p:cNvGrpSpPr>
            <a:grpSpLocks noChangeAspect="1"/>
          </p:cNvGrpSpPr>
          <p:nvPr/>
        </p:nvGrpSpPr>
        <p:grpSpPr bwMode="auto">
          <a:xfrm>
            <a:off x="1555750" y="3908425"/>
            <a:ext cx="1122363" cy="1025525"/>
            <a:chOff x="980" y="2462"/>
            <a:chExt cx="707" cy="646"/>
          </a:xfrm>
        </p:grpSpPr>
        <p:sp>
          <p:nvSpPr>
            <p:cNvPr id="12" name="AutoShape 3"/>
            <p:cNvSpPr>
              <a:spLocks noChangeAspect="1" noChangeArrowheads="1" noTextEdit="1"/>
            </p:cNvSpPr>
            <p:nvPr/>
          </p:nvSpPr>
          <p:spPr bwMode="auto">
            <a:xfrm>
              <a:off x="980" y="2462"/>
              <a:ext cx="707"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p:nvSpPr>
          <p:spPr bwMode="auto">
            <a:xfrm>
              <a:off x="1100" y="2967"/>
              <a:ext cx="463" cy="137"/>
            </a:xfrm>
            <a:custGeom>
              <a:avLst/>
              <a:gdLst>
                <a:gd name="T0" fmla="*/ 79 w 112"/>
                <a:gd name="T1" fmla="*/ 0 h 33"/>
                <a:gd name="T2" fmla="*/ 75 w 112"/>
                <a:gd name="T3" fmla="*/ 0 h 33"/>
                <a:gd name="T4" fmla="*/ 35 w 112"/>
                <a:gd name="T5" fmla="*/ 0 h 33"/>
                <a:gd name="T6" fmla="*/ 33 w 112"/>
                <a:gd name="T7" fmla="*/ 0 h 33"/>
                <a:gd name="T8" fmla="*/ 0 w 112"/>
                <a:gd name="T9" fmla="*/ 24 h 33"/>
                <a:gd name="T10" fmla="*/ 0 w 112"/>
                <a:gd name="T11" fmla="*/ 33 h 33"/>
                <a:gd name="T12" fmla="*/ 40 w 112"/>
                <a:gd name="T13" fmla="*/ 33 h 33"/>
                <a:gd name="T14" fmla="*/ 70 w 112"/>
                <a:gd name="T15" fmla="*/ 33 h 33"/>
                <a:gd name="T16" fmla="*/ 112 w 112"/>
                <a:gd name="T17" fmla="*/ 33 h 33"/>
                <a:gd name="T18" fmla="*/ 112 w 112"/>
                <a:gd name="T19" fmla="*/ 24 h 33"/>
                <a:gd name="T20" fmla="*/ 79 w 11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33">
                  <a:moveTo>
                    <a:pt x="79" y="0"/>
                  </a:moveTo>
                  <a:cubicBezTo>
                    <a:pt x="75" y="0"/>
                    <a:pt x="75" y="0"/>
                    <a:pt x="75" y="0"/>
                  </a:cubicBezTo>
                  <a:cubicBezTo>
                    <a:pt x="35" y="0"/>
                    <a:pt x="35" y="0"/>
                    <a:pt x="35" y="0"/>
                  </a:cubicBezTo>
                  <a:cubicBezTo>
                    <a:pt x="33" y="0"/>
                    <a:pt x="33" y="0"/>
                    <a:pt x="33" y="0"/>
                  </a:cubicBezTo>
                  <a:cubicBezTo>
                    <a:pt x="38" y="22"/>
                    <a:pt x="33" y="24"/>
                    <a:pt x="0" y="24"/>
                  </a:cubicBezTo>
                  <a:cubicBezTo>
                    <a:pt x="0" y="33"/>
                    <a:pt x="0" y="33"/>
                    <a:pt x="0" y="33"/>
                  </a:cubicBezTo>
                  <a:cubicBezTo>
                    <a:pt x="40" y="33"/>
                    <a:pt x="40" y="33"/>
                    <a:pt x="40" y="33"/>
                  </a:cubicBezTo>
                  <a:cubicBezTo>
                    <a:pt x="70" y="33"/>
                    <a:pt x="70" y="33"/>
                    <a:pt x="70" y="33"/>
                  </a:cubicBezTo>
                  <a:cubicBezTo>
                    <a:pt x="112" y="33"/>
                    <a:pt x="112" y="33"/>
                    <a:pt x="112" y="33"/>
                  </a:cubicBezTo>
                  <a:cubicBezTo>
                    <a:pt x="112" y="24"/>
                    <a:pt x="112" y="24"/>
                    <a:pt x="112" y="24"/>
                  </a:cubicBezTo>
                  <a:cubicBezTo>
                    <a:pt x="75" y="24"/>
                    <a:pt x="74" y="22"/>
                    <a:pt x="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p:nvSpPr>
          <p:spPr bwMode="auto">
            <a:xfrm>
              <a:off x="1216" y="2669"/>
              <a:ext cx="248" cy="199"/>
            </a:xfrm>
            <a:custGeom>
              <a:avLst/>
              <a:gdLst>
                <a:gd name="T0" fmla="*/ 0 w 248"/>
                <a:gd name="T1" fmla="*/ 133 h 199"/>
                <a:gd name="T2" fmla="*/ 115 w 248"/>
                <a:gd name="T3" fmla="*/ 199 h 199"/>
                <a:gd name="T4" fmla="*/ 115 w 248"/>
                <a:gd name="T5" fmla="*/ 66 h 199"/>
                <a:gd name="T6" fmla="*/ 0 w 248"/>
                <a:gd name="T7" fmla="*/ 0 h 199"/>
                <a:gd name="T8" fmla="*/ 0 w 248"/>
                <a:gd name="T9" fmla="*/ 133 h 199"/>
                <a:gd name="T10" fmla="*/ 136 w 248"/>
                <a:gd name="T11" fmla="*/ 66 h 199"/>
                <a:gd name="T12" fmla="*/ 136 w 248"/>
                <a:gd name="T13" fmla="*/ 199 h 199"/>
                <a:gd name="T14" fmla="*/ 248 w 248"/>
                <a:gd name="T15" fmla="*/ 133 h 199"/>
                <a:gd name="T16" fmla="*/ 248 w 248"/>
                <a:gd name="T17" fmla="*/ 4 h 199"/>
                <a:gd name="T18" fmla="*/ 136 w 248"/>
                <a:gd name="T19" fmla="*/ 6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99">
                  <a:moveTo>
                    <a:pt x="0" y="133"/>
                  </a:moveTo>
                  <a:lnTo>
                    <a:pt x="115" y="199"/>
                  </a:lnTo>
                  <a:lnTo>
                    <a:pt x="115" y="66"/>
                  </a:lnTo>
                  <a:lnTo>
                    <a:pt x="0" y="0"/>
                  </a:lnTo>
                  <a:lnTo>
                    <a:pt x="0" y="133"/>
                  </a:lnTo>
                  <a:close/>
                  <a:moveTo>
                    <a:pt x="136" y="66"/>
                  </a:moveTo>
                  <a:lnTo>
                    <a:pt x="136" y="199"/>
                  </a:lnTo>
                  <a:lnTo>
                    <a:pt x="248" y="133"/>
                  </a:lnTo>
                  <a:lnTo>
                    <a:pt x="248" y="4"/>
                  </a:lnTo>
                  <a:lnTo>
                    <a:pt x="136"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1228" y="2586"/>
              <a:ext cx="227" cy="133"/>
            </a:xfrm>
            <a:custGeom>
              <a:avLst/>
              <a:gdLst>
                <a:gd name="T0" fmla="*/ 112 w 227"/>
                <a:gd name="T1" fmla="*/ 0 h 133"/>
                <a:gd name="T2" fmla="*/ 0 w 227"/>
                <a:gd name="T3" fmla="*/ 66 h 133"/>
                <a:gd name="T4" fmla="*/ 116 w 227"/>
                <a:gd name="T5" fmla="*/ 133 h 133"/>
                <a:gd name="T6" fmla="*/ 227 w 227"/>
                <a:gd name="T7" fmla="*/ 66 h 133"/>
                <a:gd name="T8" fmla="*/ 112 w 227"/>
                <a:gd name="T9" fmla="*/ 0 h 133"/>
              </a:gdLst>
              <a:ahLst/>
              <a:cxnLst>
                <a:cxn ang="0">
                  <a:pos x="T0" y="T1"/>
                </a:cxn>
                <a:cxn ang="0">
                  <a:pos x="T2" y="T3"/>
                </a:cxn>
                <a:cxn ang="0">
                  <a:pos x="T4" y="T5"/>
                </a:cxn>
                <a:cxn ang="0">
                  <a:pos x="T6" y="T7"/>
                </a:cxn>
                <a:cxn ang="0">
                  <a:pos x="T8" y="T9"/>
                </a:cxn>
              </a:cxnLst>
              <a:rect l="0" t="0" r="r" b="b"/>
              <a:pathLst>
                <a:path w="227" h="133">
                  <a:moveTo>
                    <a:pt x="112" y="0"/>
                  </a:moveTo>
                  <a:lnTo>
                    <a:pt x="0" y="66"/>
                  </a:lnTo>
                  <a:lnTo>
                    <a:pt x="116" y="133"/>
                  </a:lnTo>
                  <a:lnTo>
                    <a:pt x="227" y="66"/>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noEditPoints="1"/>
            </p:cNvSpPr>
            <p:nvPr/>
          </p:nvSpPr>
          <p:spPr bwMode="auto">
            <a:xfrm>
              <a:off x="980" y="2466"/>
              <a:ext cx="703" cy="505"/>
            </a:xfrm>
            <a:custGeom>
              <a:avLst/>
              <a:gdLst>
                <a:gd name="T0" fmla="*/ 160 w 170"/>
                <a:gd name="T1" fmla="*/ 10 h 122"/>
                <a:gd name="T2" fmla="*/ 160 w 170"/>
                <a:gd name="T3" fmla="*/ 111 h 122"/>
                <a:gd name="T4" fmla="*/ 11 w 170"/>
                <a:gd name="T5" fmla="*/ 111 h 122"/>
                <a:gd name="T6" fmla="*/ 11 w 170"/>
                <a:gd name="T7" fmla="*/ 10 h 122"/>
                <a:gd name="T8" fmla="*/ 160 w 170"/>
                <a:gd name="T9" fmla="*/ 10 h 122"/>
                <a:gd name="T10" fmla="*/ 161 w 170"/>
                <a:gd name="T11" fmla="*/ 0 h 122"/>
                <a:gd name="T12" fmla="*/ 9 w 170"/>
                <a:gd name="T13" fmla="*/ 0 h 122"/>
                <a:gd name="T14" fmla="*/ 0 w 170"/>
                <a:gd name="T15" fmla="*/ 9 h 122"/>
                <a:gd name="T16" fmla="*/ 0 w 170"/>
                <a:gd name="T17" fmla="*/ 113 h 122"/>
                <a:gd name="T18" fmla="*/ 9 w 170"/>
                <a:gd name="T19" fmla="*/ 122 h 122"/>
                <a:gd name="T20" fmla="*/ 161 w 170"/>
                <a:gd name="T21" fmla="*/ 122 h 122"/>
                <a:gd name="T22" fmla="*/ 170 w 170"/>
                <a:gd name="T23" fmla="*/ 113 h 122"/>
                <a:gd name="T24" fmla="*/ 170 w 170"/>
                <a:gd name="T25" fmla="*/ 9 h 122"/>
                <a:gd name="T26" fmla="*/ 161 w 170"/>
                <a:gd name="T2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22">
                  <a:moveTo>
                    <a:pt x="160" y="10"/>
                  </a:moveTo>
                  <a:cubicBezTo>
                    <a:pt x="160" y="111"/>
                    <a:pt x="160" y="111"/>
                    <a:pt x="160" y="111"/>
                  </a:cubicBezTo>
                  <a:cubicBezTo>
                    <a:pt x="11" y="111"/>
                    <a:pt x="11" y="111"/>
                    <a:pt x="11" y="111"/>
                  </a:cubicBezTo>
                  <a:cubicBezTo>
                    <a:pt x="11" y="10"/>
                    <a:pt x="11" y="10"/>
                    <a:pt x="11" y="10"/>
                  </a:cubicBezTo>
                  <a:cubicBezTo>
                    <a:pt x="160" y="10"/>
                    <a:pt x="160" y="10"/>
                    <a:pt x="160" y="10"/>
                  </a:cubicBezTo>
                  <a:moveTo>
                    <a:pt x="161" y="0"/>
                  </a:moveTo>
                  <a:cubicBezTo>
                    <a:pt x="9" y="0"/>
                    <a:pt x="9" y="0"/>
                    <a:pt x="9" y="0"/>
                  </a:cubicBezTo>
                  <a:cubicBezTo>
                    <a:pt x="4" y="0"/>
                    <a:pt x="0" y="4"/>
                    <a:pt x="0" y="9"/>
                  </a:cubicBezTo>
                  <a:cubicBezTo>
                    <a:pt x="0" y="113"/>
                    <a:pt x="0" y="113"/>
                    <a:pt x="0" y="113"/>
                  </a:cubicBezTo>
                  <a:cubicBezTo>
                    <a:pt x="0" y="118"/>
                    <a:pt x="4" y="122"/>
                    <a:pt x="9" y="122"/>
                  </a:cubicBezTo>
                  <a:cubicBezTo>
                    <a:pt x="161" y="122"/>
                    <a:pt x="161" y="122"/>
                    <a:pt x="161" y="122"/>
                  </a:cubicBezTo>
                  <a:cubicBezTo>
                    <a:pt x="166" y="122"/>
                    <a:pt x="170" y="118"/>
                    <a:pt x="170" y="113"/>
                  </a:cubicBezTo>
                  <a:cubicBezTo>
                    <a:pt x="170" y="9"/>
                    <a:pt x="170" y="9"/>
                    <a:pt x="170" y="9"/>
                  </a:cubicBezTo>
                  <a:cubicBezTo>
                    <a:pt x="170" y="4"/>
                    <a:pt x="166" y="0"/>
                    <a:pt x="1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3896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VM disk layout</a:t>
            </a:r>
          </a:p>
        </p:txBody>
      </p:sp>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3337"/>
            <a:ext cx="9511410" cy="349476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a:off x="3273767" y="2986305"/>
            <a:ext cx="452413" cy="1311375"/>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bwMode="auto">
          <a:xfrm>
            <a:off x="4457399" y="1321482"/>
            <a:ext cx="3375427" cy="1649896"/>
          </a:xfrm>
          <a:prstGeom prst="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D:</a:t>
            </a:r>
          </a:p>
        </p:txBody>
      </p:sp>
      <p:cxnSp>
        <p:nvCxnSpPr>
          <p:cNvPr id="10" name="Straight Arrow Connector 9"/>
          <p:cNvCxnSpPr>
            <a:stCxn id="9" idx="2"/>
          </p:cNvCxnSpPr>
          <p:nvPr/>
        </p:nvCxnSpPr>
        <p:spPr>
          <a:xfrm flipH="1">
            <a:off x="5280660" y="2971378"/>
            <a:ext cx="864453" cy="132630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bwMode="auto">
          <a:xfrm>
            <a:off x="8060272" y="1336408"/>
            <a:ext cx="3809008" cy="1634970"/>
          </a:xfrm>
          <a:prstGeom prst="rect">
            <a:avLst/>
          </a:prstGeom>
          <a:solidFill>
            <a:schemeClr val="accent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Customer Defined Letter</a:t>
            </a:r>
          </a:p>
        </p:txBody>
      </p:sp>
      <p:cxnSp>
        <p:nvCxnSpPr>
          <p:cNvPr id="12" name="Straight Arrow Connector 11"/>
          <p:cNvCxnSpPr>
            <a:stCxn id="11" idx="2"/>
          </p:cNvCxnSpPr>
          <p:nvPr/>
        </p:nvCxnSpPr>
        <p:spPr>
          <a:xfrm flipH="1">
            <a:off x="7406640" y="2971378"/>
            <a:ext cx="2558136" cy="149775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2365310" y="1336408"/>
            <a:ext cx="1816914" cy="1649897"/>
          </a:xfrm>
          <a:prstGeom prst="rect">
            <a:avLst/>
          </a:prstGeom>
          <a:solidFill>
            <a:schemeClr val="tx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C:</a:t>
            </a:r>
          </a:p>
        </p:txBody>
      </p:sp>
    </p:spTree>
    <p:custDataLst>
      <p:tags r:id="rId1"/>
    </p:custDataLst>
    <p:extLst>
      <p:ext uri="{BB962C8B-B14F-4D97-AF65-F5344CB8AC3E}">
        <p14:creationId xmlns:p14="http://schemas.microsoft.com/office/powerpoint/2010/main" val="2713614987"/>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 calcmode="lin" valueType="num">
                                      <p:cBhvr additive="base">
                                        <p:cTn id="7" dur="500" fill="hold"/>
                                        <p:tgtEl>
                                          <p:spTgt spid="35844"/>
                                        </p:tgtEl>
                                        <p:attrNameLst>
                                          <p:attrName>ppt_x</p:attrName>
                                        </p:attrNameLst>
                                      </p:cBhvr>
                                      <p:tavLst>
                                        <p:tav tm="0">
                                          <p:val>
                                            <p:strVal val="0-#ppt_w/2"/>
                                          </p:val>
                                        </p:tav>
                                        <p:tav tm="100000">
                                          <p:val>
                                            <p:strVal val="#ppt_x"/>
                                          </p:val>
                                        </p:tav>
                                      </p:tavLst>
                                    </p:anim>
                                    <p:anim calcmode="lin" valueType="num">
                                      <p:cBhvr additive="base">
                                        <p:cTn id="8" dur="500" fill="hold"/>
                                        <p:tgtEl>
                                          <p:spTgt spid="358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111250" y="342900"/>
            <a:ext cx="11080750" cy="957263"/>
          </a:xfrm>
          <a:prstGeom prst="rect">
            <a:avLst/>
          </a:prstGeom>
        </p:spPr>
        <p:txBody>
          <a:bodyPr/>
          <a:lstStyle/>
          <a:p>
            <a:r>
              <a:rPr lang="en-US"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a:t>
            </a: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a:t>
            </a: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3" idx="3"/>
          </p:cNvCxnSpPr>
          <p:nvPr/>
        </p:nvCxnSpPr>
        <p:spPr>
          <a:xfrm flipV="1">
            <a:off x="2326780" y="4531637"/>
            <a:ext cx="5643004" cy="609543"/>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33" name="Rectangle 32"/>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b" anchorCtr="0" compatLnSpc="1">
            <a:prstTxWarp prst="textNoShape">
              <a:avLst/>
            </a:prstTxWarp>
          </a:bodyPr>
          <a:lstStyle/>
          <a:p>
            <a:pPr>
              <a:lnSpc>
                <a:spcPct val="90000"/>
              </a:lnSpc>
              <a:buSzPct val="90000"/>
            </a:pPr>
            <a:r>
              <a:rPr lang="en-US" altLang="zh-CN"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a:t>
            </a:r>
          </a:p>
          <a:p>
            <a:pPr>
              <a:lnSpc>
                <a:spcPct val="90000"/>
              </a:lnSpc>
              <a:buSzPct val="90000"/>
            </a:pPr>
            <a:r>
              <a:rPr lang="en-US"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endPar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35" name="Freeform 128"/>
          <p:cNvSpPr>
            <a:spLocks noChangeAspect="1"/>
          </p:cNvSpPr>
          <p:nvPr/>
        </p:nvSpPr>
        <p:spPr bwMode="black">
          <a:xfrm>
            <a:off x="659389" y="4412557"/>
            <a:ext cx="1509166"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78575" y="4653174"/>
            <a:ext cx="270794"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 name="Group 37"/>
          <p:cNvGrpSpPr/>
          <p:nvPr/>
        </p:nvGrpSpPr>
        <p:grpSpPr>
          <a:xfrm>
            <a:off x="2445056" y="3833928"/>
            <a:ext cx="1817323" cy="2614503"/>
            <a:chOff x="2443468" y="3658616"/>
            <a:chExt cx="1817322" cy="2615184"/>
          </a:xfrm>
        </p:grpSpPr>
        <p:sp>
          <p:nvSpPr>
            <p:cNvPr id="40" name="Rectangle 39"/>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1"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3" name="Multiply 42"/>
          <p:cNvSpPr/>
          <p:nvPr/>
        </p:nvSpPr>
        <p:spPr bwMode="auto">
          <a:xfrm>
            <a:off x="446573" y="3885691"/>
            <a:ext cx="1982392" cy="1982392"/>
          </a:xfrm>
          <a:prstGeom prst="mathMultiply">
            <a:avLst/>
          </a:prstGeom>
          <a:solidFill>
            <a:schemeClr val="bg1"/>
          </a:solidFill>
          <a:ln w="285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cxnSp>
        <p:nvCxnSpPr>
          <p:cNvPr id="44" name="Straight Connector 43"/>
          <p:cNvCxnSpPr>
            <a:stCxn id="40" idx="3"/>
            <a:endCxn id="8" idx="10"/>
          </p:cNvCxnSpPr>
          <p:nvPr/>
        </p:nvCxnSpPr>
        <p:spPr>
          <a:xfrm flipV="1">
            <a:off x="4262379" y="4525055"/>
            <a:ext cx="3780681" cy="61612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315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9" presetClass="emph" presetSubtype="0" fill="remove" grpId="1" nodeType="afterEffect">
                                  <p:stCondLst>
                                    <p:cond delay="0"/>
                                  </p:stCondLst>
                                  <p:childTnLst>
                                    <p:animClr clrSpc="rgb" dir="cw">
                                      <p:cBhvr override="childStyle">
                                        <p:cTn id="32" dur="2000" fill="hold"/>
                                        <p:tgtEl>
                                          <p:spTgt spid="8"/>
                                        </p:tgtEl>
                                        <p:attrNameLst>
                                          <p:attrName>style.color</p:attrName>
                                        </p:attrNameLst>
                                      </p:cBhvr>
                                      <p:to>
                                        <a:schemeClr val="accent1"/>
                                      </p:to>
                                    </p:animClr>
                                    <p:animClr clrSpc="rgb" dir="cw">
                                      <p:cBhvr>
                                        <p:cTn id="33" dur="2000" fill="hold"/>
                                        <p:tgtEl>
                                          <p:spTgt spid="8"/>
                                        </p:tgtEl>
                                        <p:attrNameLst>
                                          <p:attrName>fillcolor</p:attrName>
                                        </p:attrNameLst>
                                      </p:cBhvr>
                                      <p:to>
                                        <a:schemeClr val="accent1"/>
                                      </p:to>
                                    </p:animClr>
                                    <p:set>
                                      <p:cBhvr>
                                        <p:cTn id="34" dur="2000" fill="hold"/>
                                        <p:tgtEl>
                                          <p:spTgt spid="8"/>
                                        </p:tgtEl>
                                        <p:attrNameLst>
                                          <p:attrName>fill.type</p:attrName>
                                        </p:attrNameLst>
                                      </p:cBhvr>
                                      <p:to>
                                        <p:strVal val="solid"/>
                                      </p:to>
                                    </p:set>
                                    <p:set>
                                      <p:cBhvr>
                                        <p:cTn id="35" dur="2000" fill="hold"/>
                                        <p:tgtEl>
                                          <p:spTgt spid="8"/>
                                        </p:tgtEl>
                                        <p:attrNameLst>
                                          <p:attrName>fill.on</p:attrName>
                                        </p:attrNameLst>
                                      </p:cBhvr>
                                      <p:to>
                                        <p:strVal val="true"/>
                                      </p:to>
                                    </p:se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par>
                                <p:cTn id="40" presetID="22" presetClass="entr" presetSubtype="1"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3500"/>
                            </p:stCondLst>
                            <p:childTnLst>
                              <p:par>
                                <p:cTn id="44" presetID="19" presetClass="emph" presetSubtype="0" fill="remove" grpId="0" nodeType="afterEffect">
                                  <p:stCondLst>
                                    <p:cond delay="0"/>
                                  </p:stCondLst>
                                  <p:childTnLst>
                                    <p:animClr clrSpc="rgb" dir="cw">
                                      <p:cBhvr override="childStyle">
                                        <p:cTn id="45" dur="2000" fill="hold"/>
                                        <p:tgtEl>
                                          <p:spTgt spid="9"/>
                                        </p:tgtEl>
                                        <p:attrNameLst>
                                          <p:attrName>style.color</p:attrName>
                                        </p:attrNameLst>
                                      </p:cBhvr>
                                      <p:to>
                                        <a:schemeClr val="accent1"/>
                                      </p:to>
                                    </p:animClr>
                                    <p:animClr clrSpc="rgb" dir="cw">
                                      <p:cBhvr>
                                        <p:cTn id="46" dur="2000" fill="hold"/>
                                        <p:tgtEl>
                                          <p:spTgt spid="9"/>
                                        </p:tgtEl>
                                        <p:attrNameLst>
                                          <p:attrName>fillcolor</p:attrName>
                                        </p:attrNameLst>
                                      </p:cBhvr>
                                      <p:to>
                                        <a:schemeClr val="accent1"/>
                                      </p:to>
                                    </p:animClr>
                                    <p:set>
                                      <p:cBhvr>
                                        <p:cTn id="47" dur="2000" fill="hold"/>
                                        <p:tgtEl>
                                          <p:spTgt spid="9"/>
                                        </p:tgtEl>
                                        <p:attrNameLst>
                                          <p:attrName>fill.type</p:attrName>
                                        </p:attrNameLst>
                                      </p:cBhvr>
                                      <p:to>
                                        <p:strVal val="solid"/>
                                      </p:to>
                                    </p:set>
                                    <p:set>
                                      <p:cBhvr>
                                        <p:cTn id="48" dur="2000" fill="hold"/>
                                        <p:tgtEl>
                                          <p:spTgt spid="9"/>
                                        </p:tgtEl>
                                        <p:attrNameLst>
                                          <p:attrName>fill.on</p:attrName>
                                        </p:attrNameLst>
                                      </p:cBhvr>
                                      <p:to>
                                        <p:strVal val="true"/>
                                      </p:to>
                                    </p:set>
                                  </p:childTnLst>
                                </p:cTn>
                              </p:par>
                              <p:par>
                                <p:cTn id="49" presetID="19" presetClass="emph" presetSubtype="0" fill="remove" grpId="0" nodeType="withEffect">
                                  <p:stCondLst>
                                    <p:cond delay="0"/>
                                  </p:stCondLst>
                                  <p:childTnLst>
                                    <p:animClr clrSpc="rgb" dir="cw">
                                      <p:cBhvr override="childStyle">
                                        <p:cTn id="50" dur="2000" fill="hold"/>
                                        <p:tgtEl>
                                          <p:spTgt spid="11"/>
                                        </p:tgtEl>
                                        <p:attrNameLst>
                                          <p:attrName>style.color</p:attrName>
                                        </p:attrNameLst>
                                      </p:cBhvr>
                                      <p:to>
                                        <a:schemeClr val="accent1"/>
                                      </p:to>
                                    </p:animClr>
                                    <p:animClr clrSpc="rgb" dir="cw">
                                      <p:cBhvr>
                                        <p:cTn id="51" dur="2000" fill="hold"/>
                                        <p:tgtEl>
                                          <p:spTgt spid="11"/>
                                        </p:tgtEl>
                                        <p:attrNameLst>
                                          <p:attrName>fillcolor</p:attrName>
                                        </p:attrNameLst>
                                      </p:cBhvr>
                                      <p:to>
                                        <a:schemeClr val="accent1"/>
                                      </p:to>
                                    </p:animClr>
                                    <p:set>
                                      <p:cBhvr>
                                        <p:cTn id="52" dur="2000" fill="hold"/>
                                        <p:tgtEl>
                                          <p:spTgt spid="11"/>
                                        </p:tgtEl>
                                        <p:attrNameLst>
                                          <p:attrName>fill.type</p:attrName>
                                        </p:attrNameLst>
                                      </p:cBhvr>
                                      <p:to>
                                        <p:strVal val="solid"/>
                                      </p:to>
                                    </p:set>
                                    <p:set>
                                      <p:cBhvr>
                                        <p:cTn id="53" dur="2000" fill="hold"/>
                                        <p:tgtEl>
                                          <p:spTgt spid="1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right)">
                                      <p:cBhvr>
                                        <p:cTn id="58" dur="10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par>
                          <p:cTn id="80" fill="hold">
                            <p:stCondLst>
                              <p:cond delay="1000"/>
                            </p:stCondLst>
                            <p:childTnLst>
                              <p:par>
                                <p:cTn id="81" presetID="22" presetClass="entr" presetSubtype="1"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up)">
                                      <p:cBhvr>
                                        <p:cTn id="83" dur="500"/>
                                        <p:tgtEl>
                                          <p:spTgt spid="39"/>
                                        </p:tgtEl>
                                      </p:cBhvr>
                                    </p:animEffect>
                                  </p:childTnLst>
                                </p:cTn>
                              </p:par>
                              <p:par>
                                <p:cTn id="84" presetID="22" presetClass="entr" presetSubtype="1"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up)">
                                      <p:cBhvr>
                                        <p:cTn id="86" dur="500"/>
                                        <p:tgtEl>
                                          <p:spTgt spid="36"/>
                                        </p:tgtEl>
                                      </p:cBhvr>
                                    </p:animEffect>
                                  </p:childTnLst>
                                </p:cTn>
                              </p:par>
                            </p:childTnLst>
                          </p:cTn>
                        </p:par>
                        <p:par>
                          <p:cTn id="87" fill="hold">
                            <p:stCondLst>
                              <p:cond delay="1500"/>
                            </p:stCondLst>
                            <p:childTnLst>
                              <p:par>
                                <p:cTn id="88" presetID="19" presetClass="emph" presetSubtype="0" fill="remove" grpId="0" nodeType="afterEffect">
                                  <p:stCondLst>
                                    <p:cond delay="0"/>
                                  </p:stCondLst>
                                  <p:childTnLst>
                                    <p:animClr clrSpc="rgb" dir="cw">
                                      <p:cBhvr override="childStyle">
                                        <p:cTn id="89" dur="2000" fill="hold"/>
                                        <p:tgtEl>
                                          <p:spTgt spid="20"/>
                                        </p:tgtEl>
                                        <p:attrNameLst>
                                          <p:attrName>style.color</p:attrName>
                                        </p:attrNameLst>
                                      </p:cBhvr>
                                      <p:to>
                                        <a:schemeClr val="accent1"/>
                                      </p:to>
                                    </p:animClr>
                                    <p:animClr clrSpc="rgb" dir="cw">
                                      <p:cBhvr>
                                        <p:cTn id="90" dur="2000" fill="hold"/>
                                        <p:tgtEl>
                                          <p:spTgt spid="20"/>
                                        </p:tgtEl>
                                        <p:attrNameLst>
                                          <p:attrName>fillcolor</p:attrName>
                                        </p:attrNameLst>
                                      </p:cBhvr>
                                      <p:to>
                                        <a:schemeClr val="accent1"/>
                                      </p:to>
                                    </p:animClr>
                                    <p:set>
                                      <p:cBhvr>
                                        <p:cTn id="91" dur="2000" fill="hold"/>
                                        <p:tgtEl>
                                          <p:spTgt spid="20"/>
                                        </p:tgtEl>
                                        <p:attrNameLst>
                                          <p:attrName>fill.type</p:attrName>
                                        </p:attrNameLst>
                                      </p:cBhvr>
                                      <p:to>
                                        <p:strVal val="solid"/>
                                      </p:to>
                                    </p:set>
                                    <p:set>
                                      <p:cBhvr>
                                        <p:cTn id="92" dur="2000" fill="hold"/>
                                        <p:tgtEl>
                                          <p:spTgt spid="20"/>
                                        </p:tgtEl>
                                        <p:attrNameLst>
                                          <p:attrName>fill.on</p:attrName>
                                        </p:attrNameLst>
                                      </p:cBhvr>
                                      <p:to>
                                        <p:strVal val="true"/>
                                      </p:to>
                                    </p:set>
                                  </p:childTnLst>
                                </p:cTn>
                              </p:par>
                              <p:par>
                                <p:cTn id="93" presetID="19" presetClass="emph" presetSubtype="0" fill="remove" grpId="0" nodeType="withEffect">
                                  <p:stCondLst>
                                    <p:cond delay="0"/>
                                  </p:stCondLst>
                                  <p:childTnLst>
                                    <p:animClr clrSpc="rgb" dir="cw">
                                      <p:cBhvr override="childStyle">
                                        <p:cTn id="94" dur="2000" fill="hold"/>
                                        <p:tgtEl>
                                          <p:spTgt spid="18"/>
                                        </p:tgtEl>
                                        <p:attrNameLst>
                                          <p:attrName>style.color</p:attrName>
                                        </p:attrNameLst>
                                      </p:cBhvr>
                                      <p:to>
                                        <a:schemeClr val="accent1"/>
                                      </p:to>
                                    </p:animClr>
                                    <p:animClr clrSpc="rgb" dir="cw">
                                      <p:cBhvr>
                                        <p:cTn id="95" dur="2000" fill="hold"/>
                                        <p:tgtEl>
                                          <p:spTgt spid="18"/>
                                        </p:tgtEl>
                                        <p:attrNameLst>
                                          <p:attrName>fillcolor</p:attrName>
                                        </p:attrNameLst>
                                      </p:cBhvr>
                                      <p:to>
                                        <a:schemeClr val="accent1"/>
                                      </p:to>
                                    </p:animClr>
                                    <p:set>
                                      <p:cBhvr>
                                        <p:cTn id="96" dur="2000" fill="hold"/>
                                        <p:tgtEl>
                                          <p:spTgt spid="18"/>
                                        </p:tgtEl>
                                        <p:attrNameLst>
                                          <p:attrName>fill.type</p:attrName>
                                        </p:attrNameLst>
                                      </p:cBhvr>
                                      <p:to>
                                        <p:strVal val="solid"/>
                                      </p:to>
                                    </p:set>
                                    <p:set>
                                      <p:cBhvr>
                                        <p:cTn id="97" dur="2000" fill="hold"/>
                                        <p:tgtEl>
                                          <p:spTgt spid="18"/>
                                        </p:tgtEl>
                                        <p:attrNameLst>
                                          <p:attrName>fill.on</p:attrName>
                                        </p:attrNameLst>
                                      </p:cBhvr>
                                      <p:to>
                                        <p:strVal val="true"/>
                                      </p:to>
                                    </p:set>
                                  </p:childTnLst>
                                </p:cTn>
                              </p:par>
                              <p:par>
                                <p:cTn id="98" presetID="19" presetClass="emph" presetSubtype="0" fill="remove" grpId="0" nodeType="withEffect">
                                  <p:stCondLst>
                                    <p:cond delay="0"/>
                                  </p:stCondLst>
                                  <p:childTnLst>
                                    <p:animClr clrSpc="rgb" dir="cw">
                                      <p:cBhvr override="childStyle">
                                        <p:cTn id="99" dur="2000" fill="hold"/>
                                        <p:tgtEl>
                                          <p:spTgt spid="21"/>
                                        </p:tgtEl>
                                        <p:attrNameLst>
                                          <p:attrName>style.color</p:attrName>
                                        </p:attrNameLst>
                                      </p:cBhvr>
                                      <p:to>
                                        <a:schemeClr val="accent1"/>
                                      </p:to>
                                    </p:animClr>
                                    <p:animClr clrSpc="rgb" dir="cw">
                                      <p:cBhvr>
                                        <p:cTn id="100" dur="2000" fill="hold"/>
                                        <p:tgtEl>
                                          <p:spTgt spid="21"/>
                                        </p:tgtEl>
                                        <p:attrNameLst>
                                          <p:attrName>fillcolor</p:attrName>
                                        </p:attrNameLst>
                                      </p:cBhvr>
                                      <p:to>
                                        <a:schemeClr val="accent1"/>
                                      </p:to>
                                    </p:animClr>
                                    <p:set>
                                      <p:cBhvr>
                                        <p:cTn id="101" dur="2000" fill="hold"/>
                                        <p:tgtEl>
                                          <p:spTgt spid="21"/>
                                        </p:tgtEl>
                                        <p:attrNameLst>
                                          <p:attrName>fill.type</p:attrName>
                                        </p:attrNameLst>
                                      </p:cBhvr>
                                      <p:to>
                                        <p:strVal val="solid"/>
                                      </p:to>
                                    </p:set>
                                    <p:set>
                                      <p:cBhvr>
                                        <p:cTn id="102" dur="2000" fill="hold"/>
                                        <p:tgtEl>
                                          <p:spTgt spid="21"/>
                                        </p:tgtEl>
                                        <p:attrNameLst>
                                          <p:attrName>fill.on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19" presetClass="emph" presetSubtype="0" fill="hold" grpId="0" nodeType="clickEffect">
                                  <p:stCondLst>
                                    <p:cond delay="0"/>
                                  </p:stCondLst>
                                  <p:childTnLst>
                                    <p:animClr clrSpc="rgb" dir="cw">
                                      <p:cBhvr override="childStyle">
                                        <p:cTn id="106" dur="2000" fill="hold"/>
                                        <p:tgtEl>
                                          <p:spTgt spid="33"/>
                                        </p:tgtEl>
                                        <p:attrNameLst>
                                          <p:attrName>style.color</p:attrName>
                                        </p:attrNameLst>
                                      </p:cBhvr>
                                      <p:to>
                                        <a:srgbClr val="FF0000"/>
                                      </p:to>
                                    </p:animClr>
                                    <p:animClr clrSpc="rgb" dir="cw">
                                      <p:cBhvr>
                                        <p:cTn id="107" dur="2000" fill="hold"/>
                                        <p:tgtEl>
                                          <p:spTgt spid="33"/>
                                        </p:tgtEl>
                                        <p:attrNameLst>
                                          <p:attrName>fillcolor</p:attrName>
                                        </p:attrNameLst>
                                      </p:cBhvr>
                                      <p:to>
                                        <a:srgbClr val="FF0000"/>
                                      </p:to>
                                    </p:animClr>
                                    <p:set>
                                      <p:cBhvr>
                                        <p:cTn id="108" dur="2000" fill="hold"/>
                                        <p:tgtEl>
                                          <p:spTgt spid="33"/>
                                        </p:tgtEl>
                                        <p:attrNameLst>
                                          <p:attrName>fill.type</p:attrName>
                                        </p:attrNameLst>
                                      </p:cBhvr>
                                      <p:to>
                                        <p:strVal val="solid"/>
                                      </p:to>
                                    </p:set>
                                    <p:set>
                                      <p:cBhvr>
                                        <p:cTn id="109" dur="2000" fill="hold"/>
                                        <p:tgtEl>
                                          <p:spTgt spid="33"/>
                                        </p:tgtEl>
                                        <p:attrNameLst>
                                          <p:attrName>fill.on</p:attrName>
                                        </p:attrNameLst>
                                      </p:cBhvr>
                                      <p:to>
                                        <p:strVal val="true"/>
                                      </p:to>
                                    </p:set>
                                  </p:childTnLst>
                                </p:cTn>
                              </p:par>
                              <p:par>
                                <p:cTn id="110" presetID="10" presetClass="entr" presetSubtype="0" fill="hold" grpId="1"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childTnLst>
                          </p:cTn>
                        </p:par>
                        <p:par>
                          <p:cTn id="113" fill="hold">
                            <p:stCondLst>
                              <p:cond delay="2000"/>
                            </p:stCondLst>
                            <p:childTnLst>
                              <p:par>
                                <p:cTn id="114" presetID="10" presetClass="exit" presetSubtype="0" fill="hold" grpId="1" nodeType="afterEffect">
                                  <p:stCondLst>
                                    <p:cond delay="0"/>
                                  </p:stCondLst>
                                  <p:childTnLst>
                                    <p:animEffect transition="out" filter="fade">
                                      <p:cBhvr>
                                        <p:cTn id="115" dur="500"/>
                                        <p:tgtEl>
                                          <p:spTgt spid="33"/>
                                        </p:tgtEl>
                                      </p:cBhvr>
                                    </p:animEffect>
                                    <p:set>
                                      <p:cBhvr>
                                        <p:cTn id="116" dur="1" fill="hold">
                                          <p:stCondLst>
                                            <p:cond delay="499"/>
                                          </p:stCondLst>
                                        </p:cTn>
                                        <p:tgtEl>
                                          <p:spTgt spid="33"/>
                                        </p:tgtEl>
                                        <p:attrNameLst>
                                          <p:attrName>style.visibility</p:attrName>
                                        </p:attrNameLst>
                                      </p:cBhvr>
                                      <p:to>
                                        <p:strVal val="hidden"/>
                                      </p:to>
                                    </p:set>
                                  </p:childTnLst>
                                </p:cTn>
                              </p:par>
                              <p:par>
                                <p:cTn id="117" presetID="10" presetClass="exit" presetSubtype="0" fill="hold" grpId="0" nodeType="withEffect">
                                  <p:stCondLst>
                                    <p:cond delay="0"/>
                                  </p:stCondLst>
                                  <p:childTnLst>
                                    <p:animEffect transition="out" filter="fade">
                                      <p:cBhvr>
                                        <p:cTn id="118" dur="500"/>
                                        <p:tgtEl>
                                          <p:spTgt spid="43"/>
                                        </p:tgtEl>
                                      </p:cBhvr>
                                    </p:animEffect>
                                    <p:set>
                                      <p:cBhvr>
                                        <p:cTn id="119" dur="1" fill="hold">
                                          <p:stCondLst>
                                            <p:cond delay="499"/>
                                          </p:stCondLst>
                                        </p:cTn>
                                        <p:tgtEl>
                                          <p:spTgt spid="43"/>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49"/>
                                        </p:tgtEl>
                                      </p:cBhvr>
                                    </p:animEffect>
                                    <p:set>
                                      <p:cBhvr>
                                        <p:cTn id="122" dur="1" fill="hold">
                                          <p:stCondLst>
                                            <p:cond delay="499"/>
                                          </p:stCondLst>
                                        </p:cTn>
                                        <p:tgtEl>
                                          <p:spTgt spid="49"/>
                                        </p:tgtEl>
                                        <p:attrNameLst>
                                          <p:attrName>style.visibility</p:attrName>
                                        </p:attrNameLst>
                                      </p:cBhvr>
                                      <p:to>
                                        <p:strVal val="hidden"/>
                                      </p:to>
                                    </p:set>
                                  </p:childTnLst>
                                </p:cTn>
                              </p:par>
                              <p:par>
                                <p:cTn id="123" presetID="10" presetClass="exit" presetSubtype="0" fill="hold" grpId="0" nodeType="withEffect">
                                  <p:stCondLst>
                                    <p:cond delay="0"/>
                                  </p:stCondLst>
                                  <p:childTnLst>
                                    <p:animEffect transition="out" filter="fade">
                                      <p:cBhvr>
                                        <p:cTn id="124" dur="500"/>
                                        <p:tgtEl>
                                          <p:spTgt spid="35"/>
                                        </p:tgtEl>
                                      </p:cBhvr>
                                    </p:animEffect>
                                    <p:set>
                                      <p:cBhvr>
                                        <p:cTn id="125" dur="1" fill="hold">
                                          <p:stCondLst>
                                            <p:cond delay="499"/>
                                          </p:stCondLst>
                                        </p:cTn>
                                        <p:tgtEl>
                                          <p:spTgt spid="35"/>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37"/>
                                        </p:tgtEl>
                                      </p:cBhvr>
                                    </p:animEffect>
                                    <p:set>
                                      <p:cBhvr>
                                        <p:cTn id="128" dur="1" fill="hold">
                                          <p:stCondLst>
                                            <p:cond delay="499"/>
                                          </p:stCondLst>
                                        </p:cTn>
                                        <p:tgtEl>
                                          <p:spTgt spid="37"/>
                                        </p:tgtEl>
                                        <p:attrNameLst>
                                          <p:attrName>style.visibility</p:attrName>
                                        </p:attrNameLst>
                                      </p:cBhvr>
                                      <p:to>
                                        <p:strVal val="hidden"/>
                                      </p:to>
                                    </p:set>
                                  </p:childTnLst>
                                </p:cTn>
                              </p:par>
                            </p:childTnLst>
                          </p:cTn>
                        </p:par>
                        <p:par>
                          <p:cTn id="129" fill="hold">
                            <p:stCondLst>
                              <p:cond delay="2500"/>
                            </p:stCondLst>
                            <p:childTnLst>
                              <p:par>
                                <p:cTn id="130" presetID="10" presetClass="entr" presetSubtype="0" fill="hold" nodeType="afterEffect">
                                  <p:stCondLst>
                                    <p:cond delay="0"/>
                                  </p:stCondLst>
                                  <p:childTnLst>
                                    <p:set>
                                      <p:cBhvr>
                                        <p:cTn id="131" dur="1" fill="hold">
                                          <p:stCondLst>
                                            <p:cond delay="0"/>
                                          </p:stCondLst>
                                        </p:cTn>
                                        <p:tgtEl>
                                          <p:spTgt spid="38"/>
                                        </p:tgtEl>
                                        <p:attrNameLst>
                                          <p:attrName>style.visibility</p:attrName>
                                        </p:attrNameLst>
                                      </p:cBhvr>
                                      <p:to>
                                        <p:strVal val="visible"/>
                                      </p:to>
                                    </p:set>
                                    <p:animEffect transition="in" filter="fade">
                                      <p:cBhvr>
                                        <p:cTn id="132" dur="500"/>
                                        <p:tgtEl>
                                          <p:spTgt spid="38"/>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wipe(left)">
                                      <p:cBhvr>
                                        <p:cTn id="13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21" grpId="1" animBg="1"/>
      <p:bldP spid="18" grpId="0" animBg="1"/>
      <p:bldP spid="18" grpId="1" animBg="1"/>
      <p:bldP spid="20" grpId="0" animBg="1"/>
      <p:bldP spid="20" grpId="1" animBg="1"/>
      <p:bldP spid="8" grpId="0" animBg="1"/>
      <p:bldP spid="8" grpId="1" animBg="1"/>
      <p:bldP spid="9" grpId="0" animBg="1"/>
      <p:bldP spid="9" grpId="1" animBg="1"/>
      <p:bldP spid="11" grpId="0" animBg="1"/>
      <p:bldP spid="11" grpId="1" animBg="1"/>
      <p:bldP spid="33" grpId="0" animBg="1"/>
      <p:bldP spid="33" grpId="1" animBg="1"/>
      <p:bldP spid="35" grpId="0" animBg="1"/>
      <p:bldP spid="43" grpId="0" animBg="1"/>
      <p:bldP spid="4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solidFill>
                  <a:srgbClr val="000000"/>
                </a:solidFill>
              </a:rPr>
              <a:t>Azure Files</a:t>
            </a:r>
            <a:endParaRPr lang="en-US" sz="1765" dirty="0">
              <a:solidFill>
                <a:srgbClr val="000000"/>
              </a:solidFill>
            </a:endParaRPr>
          </a:p>
        </p:txBody>
      </p:sp>
      <p:sp>
        <p:nvSpPr>
          <p:cNvPr id="3" name="Content Placeholder 2"/>
          <p:cNvSpPr>
            <a:spLocks noGrp="1"/>
          </p:cNvSpPr>
          <p:nvPr>
            <p:ph sz="quarter" idx="10"/>
          </p:nvPr>
        </p:nvSpPr>
        <p:spPr>
          <a:xfrm>
            <a:off x="274712" y="2193928"/>
            <a:ext cx="6946796" cy="2719388"/>
          </a:xfrm>
        </p:spPr>
        <p:txBody>
          <a:bodyPr/>
          <a:lstStyle/>
          <a:p>
            <a:r>
              <a:rPr lang="en-US" sz="2800" dirty="0"/>
              <a:t>Shared Network File Storage for Azure</a:t>
            </a:r>
          </a:p>
          <a:p>
            <a:r>
              <a:rPr lang="en-US" sz="2800" dirty="0"/>
              <a:t>Availability, durability, scalability are managed automatically</a:t>
            </a:r>
          </a:p>
          <a:p>
            <a:r>
              <a:rPr lang="en-US" sz="2800" dirty="0"/>
              <a:t>Supports two interfaces: SMB and REST</a:t>
            </a:r>
          </a:p>
          <a:p>
            <a:endParaRPr lang="en-US" sz="2800" dirty="0"/>
          </a:p>
        </p:txBody>
      </p:sp>
      <p:grpSp>
        <p:nvGrpSpPr>
          <p:cNvPr id="6" name="Group 5"/>
          <p:cNvGrpSpPr/>
          <p:nvPr/>
        </p:nvGrpSpPr>
        <p:grpSpPr>
          <a:xfrm>
            <a:off x="7221508" y="2193928"/>
            <a:ext cx="4733929" cy="2161316"/>
            <a:chOff x="3729036" y="4359555"/>
            <a:chExt cx="4733929" cy="2161316"/>
          </a:xfrm>
        </p:grpSpPr>
        <p:grpSp>
          <p:nvGrpSpPr>
            <p:cNvPr id="24" name="Group 23"/>
            <p:cNvGrpSpPr/>
            <p:nvPr/>
          </p:nvGrpSpPr>
          <p:grpSpPr>
            <a:xfrm>
              <a:off x="3729036" y="4359555"/>
              <a:ext cx="4733929" cy="710904"/>
              <a:chOff x="3666828" y="3592945"/>
              <a:chExt cx="4733929" cy="710904"/>
            </a:xfrm>
          </p:grpSpPr>
          <p:sp>
            <p:nvSpPr>
              <p:cNvPr id="5" name="Flowchart: Process 4"/>
              <p:cNvSpPr/>
              <p:nvPr/>
            </p:nvSpPr>
            <p:spPr bwMode="auto">
              <a:xfrm>
                <a:off x="3666828"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4908285"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smtClean="0">
                    <a:gradFill>
                      <a:gsLst>
                        <a:gs pos="0">
                          <a:srgbClr val="FFFFFF"/>
                        </a:gs>
                        <a:gs pos="100000">
                          <a:srgbClr val="FFFFFF"/>
                        </a:gs>
                      </a:gsLst>
                      <a:lin ang="5400000" scaled="0"/>
                    </a:gradFill>
                    <a:latin typeface="+mj-lt"/>
                    <a:ea typeface="Segoe UI" pitchFamily="34" charset="0"/>
                    <a:cs typeface="Segoe UI" pitchFamily="34" charset="0"/>
                  </a:rPr>
                  <a:t>IaaS </a:t>
                </a:r>
                <a:r>
                  <a:rPr lang="en-US" sz="2353" dirty="0">
                    <a:gradFill>
                      <a:gsLst>
                        <a:gs pos="0">
                          <a:srgbClr val="FFFFFF"/>
                        </a:gs>
                        <a:gs pos="100000">
                          <a:srgbClr val="FFFFFF"/>
                        </a:gs>
                      </a:gsLst>
                      <a:lin ang="5400000" scaled="0"/>
                    </a:gradFill>
                    <a:latin typeface="+mj-lt"/>
                    <a:ea typeface="Segoe UI" pitchFamily="34" charset="0"/>
                    <a:cs typeface="Segoe UI" pitchFamily="34" charset="0"/>
                  </a:rPr>
                  <a:t>VM</a:t>
                </a:r>
              </a:p>
            </p:txBody>
          </p:sp>
          <p:sp>
            <p:nvSpPr>
              <p:cNvPr id="8" name="Flowchart: Process 7"/>
              <p:cNvSpPr/>
              <p:nvPr/>
            </p:nvSpPr>
            <p:spPr bwMode="auto">
              <a:xfrm>
                <a:off x="6149742"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9" name="Flowchart: Process 8"/>
              <p:cNvSpPr/>
              <p:nvPr/>
            </p:nvSpPr>
            <p:spPr bwMode="auto">
              <a:xfrm>
                <a:off x="7391199"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10" name="Cloud 9"/>
            <p:cNvSpPr/>
            <p:nvPr/>
          </p:nvSpPr>
          <p:spPr bwMode="auto">
            <a:xfrm>
              <a:off x="3989723" y="5325894"/>
              <a:ext cx="4212554" cy="1194977"/>
            </a:xfrm>
            <a:prstGeom prst="cloud">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600" dirty="0" smtClean="0">
                  <a:gradFill>
                    <a:gsLst>
                      <a:gs pos="0">
                        <a:srgbClr val="FFFFFF"/>
                      </a:gs>
                      <a:gs pos="100000">
                        <a:srgbClr val="FFFFFF"/>
                      </a:gs>
                    </a:gsLst>
                    <a:lin ang="5400000" scaled="0"/>
                  </a:gradFill>
                  <a:latin typeface="+mj-lt"/>
                  <a:ea typeface="Segoe UI" pitchFamily="34" charset="0"/>
                  <a:cs typeface="Segoe UI" pitchFamily="34" charset="0"/>
                </a:rPr>
                <a:t>Azure </a:t>
              </a:r>
              <a:r>
                <a:rPr lang="en-US" sz="2600" dirty="0">
                  <a:gradFill>
                    <a:gsLst>
                      <a:gs pos="0">
                        <a:srgbClr val="FFFFFF"/>
                      </a:gs>
                      <a:gs pos="100000">
                        <a:srgbClr val="FFFFFF"/>
                      </a:gs>
                    </a:gsLst>
                    <a:lin ang="5400000" scaled="0"/>
                  </a:gradFill>
                  <a:latin typeface="+mj-lt"/>
                  <a:ea typeface="Segoe UI" pitchFamily="34" charset="0"/>
                  <a:cs typeface="Segoe UI" pitchFamily="34" charset="0"/>
                </a:rPr>
                <a:t>File Share</a:t>
              </a:r>
            </a:p>
            <a:p>
              <a:pPr algn="ctr" defTabSz="913927" fontAlgn="base">
                <a:lnSpc>
                  <a:spcPct val="90000"/>
                </a:lnSpc>
                <a:spcBef>
                  <a:spcPct val="0"/>
                </a:spcBef>
                <a:spcAft>
                  <a:spcPct val="0"/>
                </a:spcAft>
              </a:pP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r>
                <a:rPr lang="en-US" sz="2600"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p>
          </p:txBody>
        </p:sp>
        <p:cxnSp>
          <p:nvCxnSpPr>
            <p:cNvPr id="12" name="Straight Arrow Connector 11"/>
            <p:cNvCxnSpPr>
              <a:stCxn id="5" idx="2"/>
              <a:endCxn id="10" idx="3"/>
            </p:cNvCxnSpPr>
            <p:nvPr/>
          </p:nvCxnSpPr>
          <p:spPr>
            <a:xfrm>
              <a:off x="4233815" y="5070459"/>
              <a:ext cx="1862185"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10" idx="3"/>
            </p:cNvCxnSpPr>
            <p:nvPr/>
          </p:nvCxnSpPr>
          <p:spPr>
            <a:xfrm>
              <a:off x="5475272" y="5070459"/>
              <a:ext cx="620728"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10" idx="3"/>
            </p:cNvCxnSpPr>
            <p:nvPr/>
          </p:nvCxnSpPr>
          <p:spPr>
            <a:xfrm flipH="1">
              <a:off x="6096000" y="5070459"/>
              <a:ext cx="620729"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0" idx="3"/>
            </p:cNvCxnSpPr>
            <p:nvPr/>
          </p:nvCxnSpPr>
          <p:spPr>
            <a:xfrm flipH="1">
              <a:off x="6096000" y="5070459"/>
              <a:ext cx="1862186"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253415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sz="4400" dirty="0" smtClean="0"/>
              <a:t>Azure Files </a:t>
            </a:r>
            <a:r>
              <a:rPr lang="en-US" sz="3600" dirty="0" smtClean="0"/>
              <a:t>Scenarios</a:t>
            </a:r>
            <a:endParaRPr lang="en-US" sz="3600" dirty="0"/>
          </a:p>
        </p:txBody>
      </p:sp>
      <p:sp>
        <p:nvSpPr>
          <p:cNvPr id="2" name="Text Placeholder 1"/>
          <p:cNvSpPr>
            <a:spLocks noGrp="1"/>
          </p:cNvSpPr>
          <p:nvPr>
            <p:ph sz="quarter" idx="10"/>
          </p:nvPr>
        </p:nvSpPr>
        <p:spPr>
          <a:prstGeom prst="rect">
            <a:avLst/>
          </a:prstGeom>
        </p:spPr>
        <p:txBody>
          <a:bodyPr anchor="ctr">
            <a:noAutofit/>
          </a:bodyPr>
          <a:lstStyle/>
          <a:p>
            <a:pPr>
              <a:lnSpc>
                <a:spcPct val="100000"/>
              </a:lnSpc>
              <a:buFont typeface="Arial" panose="020B0604020202020204" pitchFamily="34" charset="0"/>
              <a:buChar char="•"/>
            </a:pPr>
            <a:r>
              <a:rPr lang="en-US" sz="2400" dirty="0" smtClean="0"/>
              <a:t>Share </a:t>
            </a:r>
            <a:r>
              <a:rPr lang="en-US" sz="2400" dirty="0"/>
              <a:t>data </a:t>
            </a:r>
            <a:r>
              <a:rPr lang="en-US" sz="2400" dirty="0" smtClean="0"/>
              <a:t>across VMs and applications</a:t>
            </a:r>
          </a:p>
          <a:p>
            <a:pPr lvl="1">
              <a:lnSpc>
                <a:spcPct val="100000"/>
              </a:lnSpc>
              <a:buFont typeface="Arial" panose="020B0604020202020204" pitchFamily="34" charset="0"/>
              <a:buChar char="•"/>
            </a:pPr>
            <a:r>
              <a:rPr lang="en-US" sz="2400" dirty="0" smtClean="0"/>
              <a:t>Multiple writers, multiple readers using standard file system semantics.</a:t>
            </a:r>
          </a:p>
          <a:p>
            <a:pPr>
              <a:lnSpc>
                <a:spcPct val="100000"/>
              </a:lnSpc>
              <a:buFont typeface="Arial" panose="020B0604020202020204" pitchFamily="34" charset="0"/>
              <a:buChar char="•"/>
            </a:pPr>
            <a:r>
              <a:rPr lang="en-US" sz="2400" dirty="0" smtClean="0"/>
              <a:t>Share settings throughout services</a:t>
            </a:r>
          </a:p>
          <a:p>
            <a:pPr lvl="1">
              <a:lnSpc>
                <a:spcPct val="100000"/>
              </a:lnSpc>
              <a:buFont typeface="Arial" panose="020B0604020202020204" pitchFamily="34" charset="0"/>
              <a:buChar char="•"/>
            </a:pPr>
            <a:r>
              <a:rPr lang="en-US" sz="2400" dirty="0" smtClean="0"/>
              <a:t>VMs can read settings and files from a common, shared location.  These can be updated externally via REST.</a:t>
            </a:r>
          </a:p>
          <a:p>
            <a:pPr>
              <a:lnSpc>
                <a:spcPct val="100000"/>
              </a:lnSpc>
              <a:buFont typeface="Arial" panose="020B0604020202020204" pitchFamily="34" charset="0"/>
              <a:buChar char="•"/>
            </a:pPr>
            <a:r>
              <a:rPr lang="en-US" sz="2400" dirty="0" smtClean="0"/>
              <a:t>Dev/Test/Debug</a:t>
            </a:r>
          </a:p>
          <a:p>
            <a:pPr lvl="1">
              <a:lnSpc>
                <a:spcPct val="100000"/>
              </a:lnSpc>
              <a:buFont typeface="Arial" panose="020B0604020202020204" pitchFamily="34" charset="0"/>
              <a:buChar char="•"/>
            </a:pPr>
            <a:r>
              <a:rPr lang="en-US" sz="2400" dirty="0" smtClean="0"/>
              <a:t>Very useful to have a shared location for installing applications, setting up VMs, running tools, and keeping notes while developing, testing, and debugging cloud services.</a:t>
            </a:r>
          </a:p>
        </p:txBody>
      </p:sp>
    </p:spTree>
    <p:extLst>
      <p:ext uri="{BB962C8B-B14F-4D97-AF65-F5344CB8AC3E}">
        <p14:creationId xmlns:p14="http://schemas.microsoft.com/office/powerpoint/2010/main" val="407974189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a:bodyPr>
          <a:lstStyle/>
          <a:p>
            <a:r>
              <a:rPr lang="en-US" altLang="zh-CN" dirty="0"/>
              <a:t>Virtual Machine Availability</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Meaning of 9’s</a:t>
            </a:r>
            <a:endParaRPr lang="en-US" sz="4000" dirty="0"/>
          </a:p>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F</a:t>
            </a:r>
            <a:r>
              <a:rPr lang="en-US" sz="4000" dirty="0"/>
              <a:t>ault domains, update domains and availability sets</a:t>
            </a:r>
          </a:p>
          <a:p>
            <a:pPr marL="571500" indent="-571500">
              <a:lnSpc>
                <a:spcPct val="200000"/>
              </a:lnSpc>
              <a:buClr>
                <a:srgbClr val="92D050"/>
              </a:buClr>
              <a:buFont typeface="Wingdings" panose="05000000000000000000" pitchFamily="2" charset="2"/>
              <a:buChar char="à"/>
            </a:pPr>
            <a:r>
              <a:rPr lang="en-US" altLang="zh-CN" sz="4000" dirty="0">
                <a:sym typeface="Wingdings" panose="05000000000000000000" pitchFamily="2" charset="2"/>
              </a:rPr>
              <a:t>Load balancing</a:t>
            </a:r>
            <a:endParaRPr lang="en-US" sz="4000" dirty="0">
              <a:sym typeface="Wingdings" panose="05000000000000000000" pitchFamily="2" charset="2"/>
            </a:endParaRPr>
          </a:p>
        </p:txBody>
      </p:sp>
    </p:spTree>
    <p:extLst>
      <p:ext uri="{BB962C8B-B14F-4D97-AF65-F5344CB8AC3E}">
        <p14:creationId xmlns:p14="http://schemas.microsoft.com/office/powerpoint/2010/main" val="13034296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Meaning of 9’s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967717162"/>
              </p:ext>
            </p:extLst>
          </p:nvPr>
        </p:nvGraphicFramePr>
        <p:xfrm>
          <a:off x="598120" y="1299955"/>
          <a:ext cx="11056423" cy="4114800"/>
        </p:xfrm>
        <a:graphic>
          <a:graphicData uri="http://schemas.openxmlformats.org/drawingml/2006/table">
            <a:tbl>
              <a:tblPr firstRow="1" bandRow="1">
                <a:tableStyleId>{5C22544A-7EE6-4342-B048-85BDC9FD1C3A}</a:tableStyleId>
              </a:tblPr>
              <a:tblGrid>
                <a:gridCol w="1343696"/>
                <a:gridCol w="1500027"/>
                <a:gridCol w="1510301"/>
                <a:gridCol w="1500027"/>
                <a:gridCol w="1397285"/>
                <a:gridCol w="2225598"/>
                <a:gridCol w="1579489"/>
              </a:tblGrid>
              <a:tr h="496275">
                <a:tc>
                  <a:txBody>
                    <a:bodyPr/>
                    <a:lstStyle/>
                    <a:p>
                      <a:r>
                        <a:rPr lang="en-US" sz="1600" dirty="0" smtClean="0">
                          <a:solidFill>
                            <a:schemeClr val="bg1"/>
                          </a:solidFill>
                        </a:rPr>
                        <a:t>Service Availability(%)</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System </a:t>
                      </a:r>
                      <a:r>
                        <a:rPr lang="en-US" altLang="zh-CN" sz="1600" dirty="0" smtClean="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smtClean="0">
                          <a:solidFill>
                            <a:schemeClr val="bg1"/>
                          </a:solidFill>
                        </a:rPr>
                        <a:t>Annualized</a:t>
                      </a:r>
                      <a:r>
                        <a:rPr lang="en-US" altLang="zh-CN"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Quarterly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Monthly</a:t>
                      </a:r>
                      <a:r>
                        <a:rPr lang="en-US"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Practical Meaning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FAA rating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Unmanaged</a:t>
                      </a:r>
                    </a:p>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52,596.00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13,149.00</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4,383.00</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5 weeks per year</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5,259.60</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4 days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ROUTINE</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Well 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9 hours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ESSENTIAL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r>
              <a:tr h="432050">
                <a:tc>
                  <a:txBody>
                    <a:bodyPr/>
                    <a:lstStyle/>
                    <a:p>
                      <a:pPr algn="r"/>
                      <a:r>
                        <a:rPr lang="en-US" sz="2000" dirty="0" smtClean="0">
                          <a:solidFill>
                            <a:srgbClr val="3C454F"/>
                          </a:solidFill>
                        </a:rPr>
                        <a:t>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Fault</a:t>
                      </a:r>
                      <a:r>
                        <a:rPr lang="en-US" sz="2000" baseline="0" dirty="0" smtClean="0">
                          <a:solidFill>
                            <a:srgbClr val="3C454F"/>
                          </a:solidFill>
                        </a:rPr>
                        <a:t> tolerant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52.60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13.15</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1 hour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smtClean="0">
                <a:solidFill>
                  <a:schemeClr val="bg1">
                    <a:lumMod val="95000"/>
                  </a:schemeClr>
                </a:solidFill>
              </a:rPr>
              <a:t>From Generic Requirements for Operation Systems Platform Reliability, </a:t>
            </a:r>
            <a:r>
              <a:rPr lang="en-US" altLang="zh-CN" sz="1000" i="1" dirty="0" err="1" smtClean="0">
                <a:solidFill>
                  <a:schemeClr val="bg1">
                    <a:lumMod val="95000"/>
                  </a:schemeClr>
                </a:solidFill>
              </a:rPr>
              <a:t>Telcordia</a:t>
            </a:r>
            <a:r>
              <a:rPr lang="en-US" altLang="zh-CN" sz="1000" i="1" dirty="0" smtClean="0">
                <a:solidFill>
                  <a:schemeClr val="bg1">
                    <a:lumMod val="95000"/>
                  </a:schemeClr>
                </a:solidFill>
              </a:rPr>
              <a:t> Technologies System Documentation,GR-2841-CORE and </a:t>
            </a:r>
          </a:p>
          <a:p>
            <a:pPr algn="r"/>
            <a:r>
              <a:rPr lang="en-US" altLang="zh-CN" sz="1000" i="1" dirty="0" smtClean="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2380330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8876377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Meaning of 9’s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90353100"/>
              </p:ext>
            </p:extLst>
          </p:nvPr>
        </p:nvGraphicFramePr>
        <p:xfrm>
          <a:off x="598120" y="1299955"/>
          <a:ext cx="11056423" cy="3108960"/>
        </p:xfrm>
        <a:graphic>
          <a:graphicData uri="http://schemas.openxmlformats.org/drawingml/2006/table">
            <a:tbl>
              <a:tblPr firstRow="1" bandRow="1">
                <a:tableStyleId>{5C22544A-7EE6-4342-B048-85BDC9FD1C3A}</a:tableStyleId>
              </a:tblPr>
              <a:tblGrid>
                <a:gridCol w="1343696"/>
                <a:gridCol w="1500027"/>
                <a:gridCol w="1510301"/>
                <a:gridCol w="1500027"/>
                <a:gridCol w="1397285"/>
                <a:gridCol w="2225598"/>
                <a:gridCol w="1579489"/>
              </a:tblGrid>
              <a:tr h="496275">
                <a:tc>
                  <a:txBody>
                    <a:bodyPr/>
                    <a:lstStyle/>
                    <a:p>
                      <a:r>
                        <a:rPr lang="en-US" sz="1600" dirty="0" smtClean="0">
                          <a:solidFill>
                            <a:schemeClr val="bg1"/>
                          </a:solidFill>
                        </a:rPr>
                        <a:t>Service Availability(%)</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System </a:t>
                      </a:r>
                      <a:r>
                        <a:rPr lang="en-US" altLang="zh-CN" sz="1600" dirty="0" smtClean="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smtClean="0">
                          <a:solidFill>
                            <a:schemeClr val="bg1"/>
                          </a:solidFill>
                        </a:rPr>
                        <a:t>Annualized</a:t>
                      </a:r>
                      <a:r>
                        <a:rPr lang="en-US" altLang="zh-CN"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Quarterly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Monthly</a:t>
                      </a:r>
                      <a:r>
                        <a:rPr lang="en-US"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Practical Meaning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FAA rating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r>
              <a:tr h="460827">
                <a:tc>
                  <a:txBody>
                    <a:bodyPr/>
                    <a:lstStyle/>
                    <a:p>
                      <a:pPr algn="r"/>
                      <a:r>
                        <a:rPr lang="en-US" sz="2000" dirty="0" smtClean="0">
                          <a:solidFill>
                            <a:srgbClr val="3C454F"/>
                          </a:solidFill>
                        </a:rPr>
                        <a:t>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High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5.26</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0.44</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5 minutes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CRITICAL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r>
              <a:tr h="460827">
                <a:tc>
                  <a:txBody>
                    <a:bodyPr/>
                    <a:lstStyle/>
                    <a:p>
                      <a:pPr algn="r"/>
                      <a:r>
                        <a:rPr lang="en-US" sz="2000" dirty="0" smtClean="0">
                          <a:solidFill>
                            <a:srgbClr val="3C454F"/>
                          </a:solidFill>
                        </a:rPr>
                        <a:t>99.9999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Very high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0.53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0.13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0.04</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30</a:t>
                      </a:r>
                      <a:r>
                        <a:rPr lang="en-US" sz="2000" baseline="0" dirty="0" smtClean="0">
                          <a:solidFill>
                            <a:srgbClr val="3C454F"/>
                          </a:solidFill>
                        </a:rPr>
                        <a:t>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r>
              <a:tr h="460827">
                <a:tc>
                  <a:txBody>
                    <a:bodyPr/>
                    <a:lstStyle/>
                    <a:p>
                      <a:pPr algn="r"/>
                      <a:r>
                        <a:rPr lang="en-US" sz="2000" dirty="0" smtClean="0">
                          <a:solidFill>
                            <a:srgbClr val="3C454F"/>
                          </a:solidFill>
                        </a:rPr>
                        <a:t>99.99999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Ultra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0.05</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0.01</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3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SAFETY CRITICAL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smtClean="0">
                <a:solidFill>
                  <a:schemeClr val="bg1">
                    <a:lumMod val="95000"/>
                  </a:schemeClr>
                </a:solidFill>
              </a:rPr>
              <a:t>From Generic Requirements for Operation Systems Platform Reliability, </a:t>
            </a:r>
            <a:r>
              <a:rPr lang="en-US" altLang="zh-CN" sz="1000" i="1" dirty="0" err="1" smtClean="0">
                <a:solidFill>
                  <a:schemeClr val="bg1">
                    <a:lumMod val="95000"/>
                  </a:schemeClr>
                </a:solidFill>
              </a:rPr>
              <a:t>Telcordia</a:t>
            </a:r>
            <a:r>
              <a:rPr lang="en-US" altLang="zh-CN" sz="1000" i="1" dirty="0" smtClean="0">
                <a:solidFill>
                  <a:schemeClr val="bg1">
                    <a:lumMod val="95000"/>
                  </a:schemeClr>
                </a:solidFill>
              </a:rPr>
              <a:t> Technologies System Documentation,GR-2841-CORE and </a:t>
            </a:r>
          </a:p>
          <a:p>
            <a:pPr algn="r"/>
            <a:r>
              <a:rPr lang="en-US" altLang="zh-CN" sz="1000" i="1" dirty="0" smtClean="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7247182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Service Level Agreements	</a:t>
            </a:r>
          </a:p>
        </p:txBody>
      </p:sp>
      <p:grpSp>
        <p:nvGrpSpPr>
          <p:cNvPr id="8" name="Group 7"/>
          <p:cNvGrpSpPr/>
          <p:nvPr/>
        </p:nvGrpSpPr>
        <p:grpSpPr>
          <a:xfrm>
            <a:off x="517952" y="1030455"/>
            <a:ext cx="11156097" cy="3393796"/>
            <a:chOff x="745166" y="1899135"/>
            <a:chExt cx="11156097" cy="3393796"/>
          </a:xfrm>
        </p:grpSpPr>
        <p:grpSp>
          <p:nvGrpSpPr>
            <p:cNvPr id="4" name="Group 3"/>
            <p:cNvGrpSpPr/>
            <p:nvPr/>
          </p:nvGrpSpPr>
          <p:grpSpPr bwMode="black">
            <a:xfrm>
              <a:off x="745166" y="1899135"/>
              <a:ext cx="3394886" cy="3393796"/>
              <a:chOff x="3422650" y="3467100"/>
              <a:chExt cx="533400" cy="549275"/>
            </a:xfrm>
            <a:solidFill>
              <a:schemeClr val="accent5"/>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grpSp>
        <p:grpSp>
          <p:nvGrpSpPr>
            <p:cNvPr id="7" name="Group 6"/>
            <p:cNvGrpSpPr/>
            <p:nvPr/>
          </p:nvGrpSpPr>
          <p:grpSpPr>
            <a:xfrm>
              <a:off x="4522013" y="2068385"/>
              <a:ext cx="7379250" cy="3224546"/>
              <a:chOff x="4522013" y="2068385"/>
              <a:chExt cx="7379250" cy="3224546"/>
            </a:xfrm>
          </p:grpSpPr>
          <p:sp>
            <p:nvSpPr>
              <p:cNvPr id="12" name="Content Placeholder 2"/>
              <p:cNvSpPr txBox="1">
                <a:spLocks/>
              </p:cNvSpPr>
              <p:nvPr/>
            </p:nvSpPr>
            <p:spPr>
              <a:xfrm>
                <a:off x="4522013" y="3002944"/>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chemeClr val="tx2">
                        <a:alpha val="99000"/>
                      </a:schemeClr>
                    </a:solidFill>
                    <a:latin typeface="+mn-lt"/>
                  </a:rPr>
                  <a:t>What’s included</a:t>
                </a:r>
              </a:p>
              <a:p>
                <a:pPr lvl="1"/>
                <a:r>
                  <a:rPr lang="en-US" sz="2000" dirty="0">
                    <a:solidFill>
                      <a:schemeClr val="tx1">
                        <a:alpha val="99000"/>
                      </a:schemeClr>
                    </a:solidFill>
                  </a:rPr>
                  <a:t>Compute Hardware failure (disk, </a:t>
                </a:r>
                <a:r>
                  <a:rPr lang="en-US" sz="2000" dirty="0" smtClean="0">
                    <a:solidFill>
                      <a:schemeClr val="tx1">
                        <a:alpha val="99000"/>
                      </a:schemeClr>
                    </a:solidFill>
                  </a:rPr>
                  <a:t>CPU, </a:t>
                </a:r>
                <a:r>
                  <a:rPr lang="en-US" sz="2000" dirty="0">
                    <a:solidFill>
                      <a:schemeClr val="tx1">
                        <a:alpha val="99000"/>
                      </a:schemeClr>
                    </a:solidFill>
                  </a:rPr>
                  <a:t>memory)</a:t>
                </a:r>
              </a:p>
              <a:p>
                <a:pPr lvl="1"/>
                <a:r>
                  <a:rPr lang="en-US" sz="2000" dirty="0">
                    <a:solidFill>
                      <a:schemeClr val="tx1">
                        <a:alpha val="99000"/>
                      </a:schemeClr>
                    </a:solidFill>
                  </a:rPr>
                  <a:t>Datacenter failures - Network failure, power failure</a:t>
                </a:r>
              </a:p>
              <a:p>
                <a:pPr lvl="1"/>
                <a:r>
                  <a:rPr lang="en-US" sz="2000" dirty="0">
                    <a:solidFill>
                      <a:schemeClr val="tx1">
                        <a:alpha val="99000"/>
                      </a:schemeClr>
                    </a:solidFill>
                  </a:rPr>
                  <a:t>Hardware upgrades, Software maintenance – Host OS Updates</a:t>
                </a:r>
              </a:p>
            </p:txBody>
          </p:sp>
          <p:sp>
            <p:nvSpPr>
              <p:cNvPr id="13" name="Content Placeholder 2"/>
              <p:cNvSpPr txBox="1">
                <a:spLocks/>
              </p:cNvSpPr>
              <p:nvPr/>
            </p:nvSpPr>
            <p:spPr>
              <a:xfrm>
                <a:off x="4522014" y="4461934"/>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What is not included</a:t>
                </a:r>
              </a:p>
              <a:p>
                <a:pPr lvl="1"/>
                <a:r>
                  <a:rPr lang="en-US" sz="2000" dirty="0">
                    <a:solidFill>
                      <a:schemeClr val="tx1">
                        <a:alpha val="99000"/>
                      </a:schemeClr>
                    </a:solidFill>
                  </a:rPr>
                  <a:t>VM Container crashes, Guest OS Updates</a:t>
                </a:r>
              </a:p>
            </p:txBody>
          </p:sp>
          <p:sp>
            <p:nvSpPr>
              <p:cNvPr id="14" name="Content Placeholder 2"/>
              <p:cNvSpPr txBox="1">
                <a:spLocks/>
              </p:cNvSpPr>
              <p:nvPr/>
            </p:nvSpPr>
            <p:spPr>
              <a:xfrm>
                <a:off x="4522013" y="2068385"/>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99.95% for multiple role instances</a:t>
                </a:r>
              </a:p>
              <a:p>
                <a:pPr lvl="1"/>
                <a:r>
                  <a:rPr lang="en-US" sz="2000" dirty="0">
                    <a:solidFill>
                      <a:schemeClr val="tx1">
                        <a:alpha val="99000"/>
                      </a:schemeClr>
                    </a:solidFill>
                  </a:rPr>
                  <a:t>4.38 hours of downtime per year</a:t>
                </a:r>
              </a:p>
            </p:txBody>
          </p:sp>
        </p:grpSp>
      </p:grpSp>
    </p:spTree>
    <p:extLst>
      <p:ext uri="{BB962C8B-B14F-4D97-AF65-F5344CB8AC3E}">
        <p14:creationId xmlns:p14="http://schemas.microsoft.com/office/powerpoint/2010/main" val="13220394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custDataLst>
              <p:tags r:id="rId1"/>
            </p:custDataLst>
          </p:nvPr>
        </p:nvSpPr>
        <p:spPr bwMode="auto">
          <a:xfrm>
            <a:off x="7237983"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12" name="Rectangle 11"/>
          <p:cNvSpPr/>
          <p:nvPr>
            <p:custDataLst>
              <p:tags r:id="rId2"/>
            </p:custDataLst>
          </p:nvPr>
        </p:nvSpPr>
        <p:spPr bwMode="auto">
          <a:xfrm>
            <a:off x="7396690"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31" name="Title 30"/>
          <p:cNvSpPr>
            <a:spLocks noGrp="1"/>
          </p:cNvSpPr>
          <p:nvPr>
            <p:ph type="title" idx="4294967295"/>
          </p:nvPr>
        </p:nvSpPr>
        <p:spPr>
          <a:xfrm>
            <a:off x="1111250" y="342900"/>
            <a:ext cx="11080750" cy="957263"/>
          </a:xfrm>
          <a:prstGeom prst="rect">
            <a:avLst/>
          </a:prstGeom>
        </p:spPr>
        <p:txBody>
          <a:bodyPr/>
          <a:lstStyle/>
          <a:p>
            <a:r>
              <a:rPr lang="en-NZ" dirty="0"/>
              <a:t>Fault and Update Domains</a:t>
            </a:r>
          </a:p>
        </p:txBody>
      </p:sp>
      <p:sp>
        <p:nvSpPr>
          <p:cNvPr id="3" name="Rectangle 2"/>
          <p:cNvSpPr/>
          <p:nvPr>
            <p:custDataLst>
              <p:tags r:id="rId3"/>
            </p:custDataLst>
          </p:nvPr>
        </p:nvSpPr>
        <p:spPr bwMode="auto">
          <a:xfrm>
            <a:off x="2252325"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4" name="Rectangle 3"/>
          <p:cNvSpPr/>
          <p:nvPr>
            <p:custDataLst>
              <p:tags r:id="rId4"/>
            </p:custDataLst>
          </p:nvPr>
        </p:nvSpPr>
        <p:spPr bwMode="auto">
          <a:xfrm>
            <a:off x="2411032"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2578672" y="2399489"/>
            <a:ext cx="6997336"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852990" y="2850206"/>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852990"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2592067" y="4255996"/>
            <a:ext cx="6997336"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852990"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852990"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7838648" y="2839495"/>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7838648"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7838648"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7838648"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683133" y="2739538"/>
            <a:ext cx="1759431" cy="1248453"/>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683133"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7690456"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7681623" y="2739538"/>
            <a:ext cx="1759431" cy="1248453"/>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 name="TextBox 1"/>
          <p:cNvSpPr txBox="1"/>
          <p:nvPr/>
        </p:nvSpPr>
        <p:spPr>
          <a:xfrm>
            <a:off x="3202758" y="2422944"/>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6" name="TextBox 25"/>
          <p:cNvSpPr txBox="1"/>
          <p:nvPr/>
        </p:nvSpPr>
        <p:spPr>
          <a:xfrm>
            <a:off x="3202758"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7" name="TextBox 26"/>
          <p:cNvSpPr txBox="1"/>
          <p:nvPr/>
        </p:nvSpPr>
        <p:spPr>
          <a:xfrm>
            <a:off x="8304921" y="244140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28" name="TextBox 27"/>
          <p:cNvSpPr txBox="1"/>
          <p:nvPr/>
        </p:nvSpPr>
        <p:spPr>
          <a:xfrm>
            <a:off x="8304921"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16260313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idx="4294967295"/>
          </p:nvPr>
        </p:nvSpPr>
        <p:spPr>
          <a:xfrm>
            <a:off x="1111250" y="342900"/>
            <a:ext cx="11080750" cy="957263"/>
          </a:xfrm>
          <a:prstGeom prst="rect">
            <a:avLst/>
          </a:prstGeom>
        </p:spPr>
        <p:txBody>
          <a:bodyPr>
            <a:normAutofit fontScale="90000"/>
          </a:bodyPr>
          <a:lstStyle/>
          <a:p>
            <a:r>
              <a:rPr lang="en-NZ" dirty="0"/>
              <a:t>Virtual Machine Availability Sets</a:t>
            </a:r>
            <a:r>
              <a:rPr lang="en-NZ" dirty="0" smtClean="0"/>
              <a:t/>
            </a:r>
            <a:br>
              <a:rPr lang="en-NZ" dirty="0" smtClean="0"/>
            </a:br>
            <a:endParaRPr lang="en-NZ" sz="3999" dirty="0">
              <a:solidFill>
                <a:schemeClr val="bg1">
                  <a:alpha val="99000"/>
                </a:schemeClr>
              </a:solidFill>
            </a:endParaRPr>
          </a:p>
        </p:txBody>
      </p:sp>
      <p:sp>
        <p:nvSpPr>
          <p:cNvPr id="3" name="Rectangle 2"/>
          <p:cNvSpPr/>
          <p:nvPr>
            <p:custDataLst>
              <p:tags r:id="rId1"/>
            </p:custDataLst>
          </p:nvPr>
        </p:nvSpPr>
        <p:spPr bwMode="auto">
          <a:xfrm>
            <a:off x="2075381" y="1659348"/>
            <a:ext cx="2841318"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267608" y="2132470"/>
            <a:ext cx="252086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7237982" y="1659348"/>
            <a:ext cx="2843784"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6689" y="2132470"/>
            <a:ext cx="252374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2333911" y="2613728"/>
            <a:ext cx="7502142" cy="1810512"/>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2333911" y="4500899"/>
            <a:ext cx="7502142" cy="1811645"/>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2578672"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2578672"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7564328"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7564328"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852990" y="3146641"/>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852990"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7838648" y="3135921"/>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7838648"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20" name="Rectangle 19"/>
          <p:cNvSpPr/>
          <p:nvPr/>
        </p:nvSpPr>
        <p:spPr>
          <a:xfrm>
            <a:off x="8128130" y="3787237"/>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2" name="Rectangle 21"/>
          <p:cNvSpPr/>
          <p:nvPr/>
        </p:nvSpPr>
        <p:spPr>
          <a:xfrm>
            <a:off x="8112887" y="5628524"/>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 name="TextBox 1"/>
          <p:cNvSpPr txBox="1"/>
          <p:nvPr/>
        </p:nvSpPr>
        <p:spPr>
          <a:xfrm>
            <a:off x="3202034" y="3863380"/>
            <a:ext cx="668453" cy="258404"/>
          </a:xfrm>
          <a:prstGeom prst="rect">
            <a:avLst/>
          </a:prstGeom>
          <a:noFill/>
        </p:spPr>
        <p:txBody>
          <a:bodyPr wrap="none" lIns="0" tIns="0" rIns="0" bIns="0" rtlCol="0">
            <a:spAutoFit/>
          </a:bodyPr>
          <a:lstStyle/>
          <a:p>
            <a:pPr>
              <a:lnSpc>
                <a:spcPct val="90000"/>
              </a:lnSpc>
              <a:spcBef>
                <a:spcPct val="20000"/>
              </a:spcBef>
              <a:buSzPct val="80000"/>
            </a:pPr>
            <a:r>
              <a:rPr lang="en-US" sz="1866" dirty="0">
                <a:ln>
                  <a:solidFill>
                    <a:schemeClr val="bg1">
                      <a:alpha val="0"/>
                    </a:scheme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2471" y="5607630"/>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#1</a:t>
            </a:r>
          </a:p>
        </p:txBody>
      </p:sp>
      <p:sp>
        <p:nvSpPr>
          <p:cNvPr id="23" name="Freeform 62"/>
          <p:cNvSpPr>
            <a:spLocks noEditPoints="1"/>
          </p:cNvSpPr>
          <p:nvPr/>
        </p:nvSpPr>
        <p:spPr bwMode="black">
          <a:xfrm>
            <a:off x="2951345" y="3308489"/>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4" name="Freeform 62"/>
          <p:cNvSpPr>
            <a:spLocks noEditPoints="1"/>
          </p:cNvSpPr>
          <p:nvPr/>
        </p:nvSpPr>
        <p:spPr bwMode="black">
          <a:xfrm>
            <a:off x="7924016" y="3321831"/>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5" name="Freeform 34"/>
          <p:cNvSpPr>
            <a:spLocks noEditPoints="1"/>
          </p:cNvSpPr>
          <p:nvPr/>
        </p:nvSpPr>
        <p:spPr bwMode="auto">
          <a:xfrm>
            <a:off x="2962635"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6" name="Freeform 34"/>
          <p:cNvSpPr>
            <a:spLocks noEditPoints="1"/>
          </p:cNvSpPr>
          <p:nvPr/>
        </p:nvSpPr>
        <p:spPr bwMode="auto">
          <a:xfrm>
            <a:off x="7946598"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7"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2400" i="1" cap="all" dirty="0">
                <a:latin typeface="+mj-lt"/>
              </a:rPr>
              <a:t>Update Domains are honored by host OS updates</a:t>
            </a:r>
          </a:p>
        </p:txBody>
      </p:sp>
    </p:spTree>
    <p:extLst>
      <p:ext uri="{BB962C8B-B14F-4D97-AF65-F5344CB8AC3E}">
        <p14:creationId xmlns:p14="http://schemas.microsoft.com/office/powerpoint/2010/main" val="23033612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Load balancing</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Load balancing</a:t>
            </a:r>
          </a:p>
          <a:p>
            <a:pPr marL="457200" lvl="1" indent="0">
              <a:buNone/>
            </a:pPr>
            <a:r>
              <a:rPr lang="en-US" sz="2000" dirty="0" smtClean="0"/>
              <a:t>Multiple VMs share the workload via public facing endpoints</a:t>
            </a:r>
          </a:p>
          <a:p>
            <a:r>
              <a:rPr lang="en-US" sz="2800" dirty="0" smtClean="0"/>
              <a:t>Internal Load </a:t>
            </a:r>
            <a:r>
              <a:rPr lang="en-US" altLang="zh-CN" sz="2800" dirty="0" smtClean="0"/>
              <a:t>balancing</a:t>
            </a:r>
            <a:endParaRPr lang="en-US" sz="2800" dirty="0" smtClean="0"/>
          </a:p>
          <a:p>
            <a:pPr marL="457200" lvl="1" indent="0">
              <a:buNone/>
            </a:pPr>
            <a:r>
              <a:rPr lang="en-US" altLang="zh-CN" sz="2000" dirty="0" smtClean="0"/>
              <a:t>Load balancing between VMs that don’t have public facing endpoints</a:t>
            </a:r>
            <a:endParaRPr lang="en-US" sz="2000" dirty="0" smtClean="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34</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122" name="Rounded Rectangle 121"/>
          <p:cNvSpPr/>
          <p:nvPr/>
        </p:nvSpPr>
        <p:spPr bwMode="auto">
          <a:xfrm>
            <a:off x="6466549" y="3789514"/>
            <a:ext cx="5510869" cy="5586659"/>
          </a:xfrm>
          <a:prstGeom prst="roundRect">
            <a:avLst>
              <a:gd name="adj" fmla="val 50000"/>
            </a:avLst>
          </a:prstGeom>
          <a:pattFill prst="ltUpDiag">
            <a:fgClr>
              <a:schemeClr val="accent1">
                <a:lumMod val="40000"/>
                <a:lumOff val="60000"/>
              </a:schemeClr>
            </a:fgClr>
            <a:bgClr>
              <a:schemeClr val="bg1"/>
            </a:bgClr>
          </a:patt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7224294" y="6069045"/>
            <a:ext cx="165504" cy="320785"/>
            <a:chOff x="8003343" y="6072433"/>
            <a:chExt cx="145517" cy="282045"/>
          </a:xfrm>
        </p:grpSpPr>
        <p:sp>
          <p:nvSpPr>
            <p:cNvPr id="12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cxnSp>
        <p:nvCxnSpPr>
          <p:cNvPr id="137" name="Straight Connector 136"/>
          <p:cNvCxnSpPr/>
          <p:nvPr/>
        </p:nvCxnSpPr>
        <p:spPr>
          <a:xfrm flipV="1">
            <a:off x="7891769" y="5059762"/>
            <a:ext cx="443" cy="557561"/>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40" idx="3"/>
            <a:endCxn id="189" idx="0"/>
          </p:cNvCxnSpPr>
          <p:nvPr/>
        </p:nvCxnSpPr>
        <p:spPr>
          <a:xfrm flipH="1">
            <a:off x="7127043" y="5004457"/>
            <a:ext cx="413515" cy="464556"/>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7420125" y="4401384"/>
            <a:ext cx="740467" cy="706544"/>
            <a:chOff x="7849003" y="4162671"/>
            <a:chExt cx="831580" cy="793483"/>
          </a:xfrm>
        </p:grpSpPr>
        <p:sp>
          <p:nvSpPr>
            <p:cNvPr id="140" name="Oval 139"/>
            <p:cNvSpPr/>
            <p:nvPr/>
          </p:nvSpPr>
          <p:spPr bwMode="auto">
            <a:xfrm>
              <a:off x="7868052" y="4162671"/>
              <a:ext cx="793483" cy="793483"/>
            </a:xfrm>
            <a:prstGeom prst="ellipse">
              <a:avLst/>
            </a:prstGeom>
            <a:solidFill>
              <a:srgbClr val="79A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a:xfrm>
              <a:off x="7849003" y="4224607"/>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b="1" dirty="0" smtClean="0">
                  <a:solidFill>
                    <a:prstClr val="white"/>
                  </a:solidFill>
                </a:rPr>
                <a:t>External Load Balancer</a:t>
              </a:r>
              <a:endParaRPr lang="en-US" sz="1050" b="1" dirty="0">
                <a:solidFill>
                  <a:prstClr val="white"/>
                </a:solidFill>
              </a:endParaRPr>
            </a:p>
          </p:txBody>
        </p:sp>
      </p:grpSp>
      <p:cxnSp>
        <p:nvCxnSpPr>
          <p:cNvPr id="142" name="Straight Connector 141"/>
          <p:cNvCxnSpPr>
            <a:stCxn id="151" idx="2"/>
            <a:endCxn id="179" idx="3"/>
          </p:cNvCxnSpPr>
          <p:nvPr/>
        </p:nvCxnSpPr>
        <p:spPr>
          <a:xfrm flipH="1">
            <a:off x="8198110" y="6114332"/>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9466468" y="4287197"/>
            <a:ext cx="1375889" cy="307777"/>
          </a:xfrm>
          <a:prstGeom prst="rect">
            <a:avLst/>
          </a:prstGeom>
        </p:spPr>
        <p:txBody>
          <a:bodyPr wrap="none">
            <a:spAutoFit/>
          </a:bodyPr>
          <a:lstStyle/>
          <a:p>
            <a:r>
              <a:rPr lang="en-US" sz="1400" dirty="0">
                <a:solidFill>
                  <a:schemeClr val="tx2"/>
                </a:solidFill>
              </a:rPr>
              <a:t>Customer </a:t>
            </a:r>
            <a:r>
              <a:rPr lang="en-US" altLang="zh-CN" sz="1400" dirty="0" err="1">
                <a:solidFill>
                  <a:schemeClr val="tx2"/>
                </a:solidFill>
              </a:rPr>
              <a:t>v</a:t>
            </a:r>
            <a:r>
              <a:rPr lang="en-US" sz="1400" dirty="0" err="1" smtClean="0">
                <a:solidFill>
                  <a:schemeClr val="tx2"/>
                </a:solidFill>
              </a:rPr>
              <a:t>Net</a:t>
            </a:r>
            <a:endParaRPr lang="en-US" sz="1400" dirty="0">
              <a:solidFill>
                <a:schemeClr val="tx2"/>
              </a:solidFill>
            </a:endParaRPr>
          </a:p>
        </p:txBody>
      </p:sp>
      <p:sp>
        <p:nvSpPr>
          <p:cNvPr id="148" name="Freeform 55"/>
          <p:cNvSpPr>
            <a:spLocks/>
          </p:cNvSpPr>
          <p:nvPr/>
        </p:nvSpPr>
        <p:spPr bwMode="auto">
          <a:xfrm>
            <a:off x="6548194" y="6478723"/>
            <a:ext cx="647523" cy="139619"/>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49" name="Oval 148"/>
          <p:cNvSpPr/>
          <p:nvPr/>
        </p:nvSpPr>
        <p:spPr bwMode="auto">
          <a:xfrm>
            <a:off x="9913135" y="6288360"/>
            <a:ext cx="1555259" cy="179033"/>
          </a:xfrm>
          <a:prstGeom prst="ellipse">
            <a:avLst/>
          </a:prstGeom>
          <a:noFill/>
          <a:ln w="19050">
            <a:solidFill>
              <a:schemeClr val="tx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8673399" y="5662446"/>
            <a:ext cx="947164" cy="903772"/>
            <a:chOff x="7830149" y="4162671"/>
            <a:chExt cx="831580" cy="793483"/>
          </a:xfrm>
        </p:grpSpPr>
        <p:sp>
          <p:nvSpPr>
            <p:cNvPr id="151" name="Oval 150"/>
            <p:cNvSpPr/>
            <p:nvPr/>
          </p:nvSpPr>
          <p:spPr bwMode="auto">
            <a:xfrm>
              <a:off x="7850397" y="4162671"/>
              <a:ext cx="793483" cy="79348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a:xfrm>
              <a:off x="7830149" y="4224845"/>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b="1" dirty="0" smtClean="0">
                  <a:solidFill>
                    <a:prstClr val="white"/>
                  </a:solidFill>
                </a:rPr>
                <a:t>Internal</a:t>
              </a:r>
              <a:r>
                <a:rPr lang="es-ES" sz="1200" b="1" dirty="0" smtClean="0">
                  <a:solidFill>
                    <a:prstClr val="white"/>
                  </a:solidFill>
                </a:rPr>
                <a:t> Load </a:t>
              </a:r>
              <a:r>
                <a:rPr lang="en-US" sz="1200" b="1" dirty="0" smtClean="0">
                  <a:solidFill>
                    <a:prstClr val="white"/>
                  </a:solidFill>
                </a:rPr>
                <a:t>Balancer</a:t>
              </a:r>
              <a:endParaRPr lang="en-US" sz="1200" b="1" dirty="0">
                <a:solidFill>
                  <a:prstClr val="white"/>
                </a:solidFill>
              </a:endParaRPr>
            </a:p>
          </p:txBody>
        </p:sp>
      </p:grpSp>
      <p:grpSp>
        <p:nvGrpSpPr>
          <p:cNvPr id="154" name="Group 153"/>
          <p:cNvGrpSpPr/>
          <p:nvPr/>
        </p:nvGrpSpPr>
        <p:grpSpPr>
          <a:xfrm>
            <a:off x="10584975" y="5490122"/>
            <a:ext cx="654047" cy="885155"/>
            <a:chOff x="10520791" y="5710226"/>
            <a:chExt cx="813223" cy="1100576"/>
          </a:xfrm>
        </p:grpSpPr>
        <p:sp>
          <p:nvSpPr>
            <p:cNvPr id="155"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grpSp>
        <p:nvGrpSpPr>
          <p:cNvPr id="164" name="Group 163"/>
          <p:cNvGrpSpPr/>
          <p:nvPr/>
        </p:nvGrpSpPr>
        <p:grpSpPr>
          <a:xfrm>
            <a:off x="10103622" y="5453638"/>
            <a:ext cx="690428" cy="934390"/>
            <a:chOff x="10520791" y="5710226"/>
            <a:chExt cx="813223" cy="1100576"/>
          </a:xfrm>
        </p:grpSpPr>
        <p:sp>
          <p:nvSpPr>
            <p:cNvPr id="165"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74" name="TextBox 173"/>
          <p:cNvSpPr txBox="1"/>
          <p:nvPr/>
        </p:nvSpPr>
        <p:spPr>
          <a:xfrm>
            <a:off x="10007346" y="6136779"/>
            <a:ext cx="904652" cy="276999"/>
          </a:xfrm>
          <a:prstGeom prst="rect">
            <a:avLst/>
          </a:prstGeom>
          <a:noFill/>
        </p:spPr>
        <p:txBody>
          <a:bodyPr wrap="square" rtlCol="0">
            <a:spAutoFit/>
          </a:bodyPr>
          <a:lstStyle/>
          <a:p>
            <a:pPr algn="ctr"/>
            <a:r>
              <a:rPr lang="en-US" sz="1200" dirty="0" smtClean="0">
                <a:solidFill>
                  <a:prstClr val="white"/>
                </a:solidFill>
              </a:rPr>
              <a:t>Back end</a:t>
            </a:r>
            <a:endParaRPr lang="en-US" sz="1200" dirty="0">
              <a:solidFill>
                <a:prstClr val="white"/>
              </a:solidFill>
            </a:endParaRPr>
          </a:p>
        </p:txBody>
      </p:sp>
      <p:sp>
        <p:nvSpPr>
          <p:cNvPr id="175" name="Oval 174"/>
          <p:cNvSpPr/>
          <p:nvPr/>
        </p:nvSpPr>
        <p:spPr bwMode="auto">
          <a:xfrm>
            <a:off x="6585172" y="6494684"/>
            <a:ext cx="1749191" cy="176321"/>
          </a:xfrm>
          <a:prstGeom prst="ellipse">
            <a:avLst/>
          </a:pr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6" name="Group 175"/>
          <p:cNvGrpSpPr/>
          <p:nvPr/>
        </p:nvGrpSpPr>
        <p:grpSpPr>
          <a:xfrm>
            <a:off x="7475580" y="5615586"/>
            <a:ext cx="862043" cy="1004850"/>
            <a:chOff x="6060998" y="5195244"/>
            <a:chExt cx="1141909" cy="1331079"/>
          </a:xfrm>
        </p:grpSpPr>
        <p:sp>
          <p:nvSpPr>
            <p:cNvPr id="177" name="Freeform 55"/>
            <p:cNvSpPr>
              <a:spLocks/>
            </p:cNvSpPr>
            <p:nvPr/>
          </p:nvSpPr>
          <p:spPr bwMode="auto">
            <a:xfrm>
              <a:off x="6494236" y="6373520"/>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178" name="Group 177"/>
            <p:cNvGrpSpPr/>
            <p:nvPr/>
          </p:nvGrpSpPr>
          <p:grpSpPr>
            <a:xfrm>
              <a:off x="6060998" y="5195244"/>
              <a:ext cx="957102" cy="1324945"/>
              <a:chOff x="13103226" y="2775830"/>
              <a:chExt cx="1039812" cy="1407232"/>
            </a:xfrm>
          </p:grpSpPr>
          <p:sp>
            <p:nvSpPr>
              <p:cNvPr id="179" name="Rectangle 5"/>
              <p:cNvSpPr>
                <a:spLocks noChangeArrowheads="1"/>
              </p:cNvSpPr>
              <p:nvPr/>
            </p:nvSpPr>
            <p:spPr bwMode="auto">
              <a:xfrm>
                <a:off x="13103226" y="2775830"/>
                <a:ext cx="1039812" cy="1407232"/>
              </a:xfrm>
              <a:prstGeom prst="rect">
                <a:avLst/>
              </a:prstGeom>
              <a:solidFill>
                <a:srgbClr val="873A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88" name="Group 187"/>
          <p:cNvGrpSpPr/>
          <p:nvPr/>
        </p:nvGrpSpPr>
        <p:grpSpPr>
          <a:xfrm>
            <a:off x="6704557" y="5469013"/>
            <a:ext cx="844971" cy="1143537"/>
            <a:chOff x="10520791" y="5710226"/>
            <a:chExt cx="813223" cy="1100576"/>
          </a:xfrm>
        </p:grpSpPr>
        <p:sp>
          <p:nvSpPr>
            <p:cNvPr id="189" name="Rectangle 5"/>
            <p:cNvSpPr>
              <a:spLocks noChangeArrowheads="1"/>
            </p:cNvSpPr>
            <p:nvPr/>
          </p:nvSpPr>
          <p:spPr bwMode="auto">
            <a:xfrm>
              <a:off x="10520791" y="5710226"/>
              <a:ext cx="813223" cy="1100576"/>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0"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1"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2"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3"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4"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5"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6"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7"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98" name="TextBox 197"/>
          <p:cNvSpPr txBox="1"/>
          <p:nvPr/>
        </p:nvSpPr>
        <p:spPr>
          <a:xfrm>
            <a:off x="6630890" y="6323912"/>
            <a:ext cx="974904" cy="276999"/>
          </a:xfrm>
          <a:prstGeom prst="rect">
            <a:avLst/>
          </a:prstGeom>
          <a:noFill/>
        </p:spPr>
        <p:txBody>
          <a:bodyPr wrap="square" rtlCol="0">
            <a:spAutoFit/>
          </a:bodyPr>
          <a:lstStyle/>
          <a:p>
            <a:pPr algn="ctr"/>
            <a:r>
              <a:rPr lang="en-US" sz="1200" dirty="0" smtClean="0">
                <a:solidFill>
                  <a:prstClr val="white"/>
                </a:solidFill>
              </a:rPr>
              <a:t>Front end</a:t>
            </a:r>
            <a:endParaRPr lang="en-US" sz="1200" dirty="0">
              <a:solidFill>
                <a:prstClr val="white"/>
              </a:solidFill>
            </a:endParaRPr>
          </a:p>
        </p:txBody>
      </p:sp>
      <p:cxnSp>
        <p:nvCxnSpPr>
          <p:cNvPr id="200" name="Straight Connector 199"/>
          <p:cNvCxnSpPr>
            <a:stCxn id="201" idx="7"/>
            <a:endCxn id="140" idx="2"/>
          </p:cNvCxnSpPr>
          <p:nvPr/>
        </p:nvCxnSpPr>
        <p:spPr>
          <a:xfrm>
            <a:off x="6000846" y="4208347"/>
            <a:ext cx="1436241" cy="546309"/>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1" name="Freeform 95"/>
          <p:cNvSpPr>
            <a:spLocks/>
          </p:cNvSpPr>
          <p:nvPr/>
        </p:nvSpPr>
        <p:spPr bwMode="auto">
          <a:xfrm flipH="1">
            <a:off x="4287058" y="3461000"/>
            <a:ext cx="1713788" cy="111297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0F0"/>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202" name="Rectangle 54"/>
          <p:cNvSpPr/>
          <p:nvPr/>
        </p:nvSpPr>
        <p:spPr bwMode="auto">
          <a:xfrm>
            <a:off x="4372234" y="3939726"/>
            <a:ext cx="1415431" cy="6627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dirty="0" smtClean="0">
                <a:solidFill>
                  <a:prstClr val="white"/>
                </a:solidFill>
                <a:ea typeface="Segoe UI" pitchFamily="34" charset="0"/>
                <a:cs typeface="Segoe UI" pitchFamily="34" charset="0"/>
              </a:rPr>
              <a:t>Internet</a:t>
            </a:r>
            <a:endParaRPr lang="en-US" sz="1400" b="1" kern="0" dirty="0">
              <a:solidFill>
                <a:prstClr val="white"/>
              </a:solidFill>
              <a:ea typeface="Segoe UI" pitchFamily="34" charset="0"/>
              <a:cs typeface="Segoe UI" pitchFamily="34" charset="0"/>
            </a:endParaRPr>
          </a:p>
        </p:txBody>
      </p:sp>
      <p:sp>
        <p:nvSpPr>
          <p:cNvPr id="205" name="Oval 204"/>
          <p:cNvSpPr/>
          <p:nvPr/>
        </p:nvSpPr>
        <p:spPr bwMode="auto">
          <a:xfrm>
            <a:off x="6117239" y="3472938"/>
            <a:ext cx="6209488" cy="6205317"/>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2" name="Freeform 95"/>
          <p:cNvSpPr>
            <a:spLocks/>
          </p:cNvSpPr>
          <p:nvPr/>
        </p:nvSpPr>
        <p:spPr bwMode="auto">
          <a:xfrm flipH="1">
            <a:off x="10234173" y="3026631"/>
            <a:ext cx="1576655" cy="100354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dirty="0">
              <a:solidFill>
                <a:srgbClr val="505050"/>
              </a:solidFill>
            </a:endParaRPr>
          </a:p>
        </p:txBody>
      </p:sp>
      <p:cxnSp>
        <p:nvCxnSpPr>
          <p:cNvPr id="293" name="Straight Connector 292"/>
          <p:cNvCxnSpPr/>
          <p:nvPr/>
        </p:nvCxnSpPr>
        <p:spPr>
          <a:xfrm flipH="1">
            <a:off x="9600438" y="6104996"/>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4" name="TextBox 293"/>
          <p:cNvSpPr txBox="1"/>
          <p:nvPr/>
        </p:nvSpPr>
        <p:spPr>
          <a:xfrm>
            <a:off x="10412209" y="3572520"/>
            <a:ext cx="1366866" cy="276999"/>
          </a:xfrm>
          <a:prstGeom prst="rect">
            <a:avLst/>
          </a:prstGeom>
          <a:noFill/>
        </p:spPr>
        <p:txBody>
          <a:bodyPr wrap="square" rtlCol="0">
            <a:spAutoFit/>
          </a:bodyPr>
          <a:lstStyle/>
          <a:p>
            <a:r>
              <a:rPr lang="en-US" sz="1200" dirty="0" smtClean="0">
                <a:solidFill>
                  <a:prstClr val="white"/>
                </a:solidFill>
              </a:rPr>
              <a:t>Microsoft Azure</a:t>
            </a:r>
            <a:endParaRPr lang="en-US" sz="1200" dirty="0">
              <a:solidFill>
                <a:prstClr val="white"/>
              </a:solidFill>
            </a:endParaRPr>
          </a:p>
        </p:txBody>
      </p:sp>
      <p:sp>
        <p:nvSpPr>
          <p:cNvPr id="296" name="TextBox 295"/>
          <p:cNvSpPr txBox="1"/>
          <p:nvPr/>
        </p:nvSpPr>
        <p:spPr>
          <a:xfrm>
            <a:off x="6210251" y="4272418"/>
            <a:ext cx="926426" cy="276999"/>
          </a:xfrm>
          <a:prstGeom prst="rect">
            <a:avLst/>
          </a:prstGeom>
          <a:solidFill>
            <a:schemeClr val="accent6"/>
          </a:solidFill>
        </p:spPr>
        <p:txBody>
          <a:bodyPr wrap="square" rtlCol="0">
            <a:spAutoFit/>
          </a:bodyPr>
          <a:lstStyle/>
          <a:p>
            <a:r>
              <a:rPr lang="en-US" sz="1200" b="1" dirty="0" smtClean="0">
                <a:solidFill>
                  <a:schemeClr val="bg1"/>
                </a:solidFill>
              </a:rPr>
              <a:t>Public VIP</a:t>
            </a:r>
            <a:endParaRPr lang="en-US" sz="1200" b="1" dirty="0">
              <a:solidFill>
                <a:schemeClr val="bg1"/>
              </a:solidFill>
            </a:endParaRPr>
          </a:p>
        </p:txBody>
      </p:sp>
    </p:spTree>
    <p:extLst>
      <p:ext uri="{BB962C8B-B14F-4D97-AF65-F5344CB8AC3E}">
        <p14:creationId xmlns:p14="http://schemas.microsoft.com/office/powerpoint/2010/main" val="2915610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Traffic Manager</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Load balancing</a:t>
            </a:r>
          </a:p>
          <a:p>
            <a:r>
              <a:rPr lang="en-US" sz="2800" dirty="0" smtClean="0"/>
              <a:t>Failover</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6" name="Freeform 35"/>
          <p:cNvSpPr>
            <a:spLocks/>
          </p:cNvSpPr>
          <p:nvPr/>
        </p:nvSpPr>
        <p:spPr bwMode="auto">
          <a:xfrm>
            <a:off x="9413016" y="2915881"/>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35"/>
          <p:cNvSpPr>
            <a:spLocks/>
          </p:cNvSpPr>
          <p:nvPr/>
        </p:nvSpPr>
        <p:spPr bwMode="auto">
          <a:xfrm flipH="1">
            <a:off x="7191797" y="3292418"/>
            <a:ext cx="2469882" cy="2165061"/>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18153"/>
              <a:gd name="connsiteY0" fmla="*/ 10345 h 10345"/>
              <a:gd name="connsiteX1" fmla="*/ 0 w 18153"/>
              <a:gd name="connsiteY1" fmla="*/ 86 h 10345"/>
              <a:gd name="connsiteX2" fmla="*/ 8688 w 18153"/>
              <a:gd name="connsiteY2" fmla="*/ 0 h 10345"/>
              <a:gd name="connsiteX3" fmla="*/ 18153 w 18153"/>
              <a:gd name="connsiteY3" fmla="*/ 9641 h 10345"/>
              <a:gd name="connsiteX4" fmla="*/ 15783 w 18153"/>
              <a:gd name="connsiteY4" fmla="*/ 10345 h 10345"/>
              <a:gd name="connsiteX0" fmla="*/ 15491 w 18153"/>
              <a:gd name="connsiteY0" fmla="*/ 9622 h 9641"/>
              <a:gd name="connsiteX1" fmla="*/ 0 w 18153"/>
              <a:gd name="connsiteY1" fmla="*/ 86 h 9641"/>
              <a:gd name="connsiteX2" fmla="*/ 8688 w 18153"/>
              <a:gd name="connsiteY2" fmla="*/ 0 h 9641"/>
              <a:gd name="connsiteX3" fmla="*/ 18153 w 18153"/>
              <a:gd name="connsiteY3" fmla="*/ 9641 h 9641"/>
              <a:gd name="connsiteX4" fmla="*/ 15491 w 18153"/>
              <a:gd name="connsiteY4" fmla="*/ 9622 h 9641"/>
              <a:gd name="connsiteX0" fmla="*/ 8534 w 10000"/>
              <a:gd name="connsiteY0" fmla="*/ 9891 h 9911"/>
              <a:gd name="connsiteX1" fmla="*/ 0 w 10000"/>
              <a:gd name="connsiteY1" fmla="*/ 0 h 9911"/>
              <a:gd name="connsiteX2" fmla="*/ 3123 w 10000"/>
              <a:gd name="connsiteY2" fmla="*/ 488 h 9911"/>
              <a:gd name="connsiteX3" fmla="*/ 10000 w 10000"/>
              <a:gd name="connsiteY3" fmla="*/ 9911 h 9911"/>
              <a:gd name="connsiteX4" fmla="*/ 8534 w 10000"/>
              <a:gd name="connsiteY4" fmla="*/ 9891 h 9911"/>
              <a:gd name="connsiteX0" fmla="*/ 8534 w 10000"/>
              <a:gd name="connsiteY0" fmla="*/ 9488 h 9508"/>
              <a:gd name="connsiteX1" fmla="*/ 0 w 10000"/>
              <a:gd name="connsiteY1" fmla="*/ 90 h 9508"/>
              <a:gd name="connsiteX2" fmla="*/ 3123 w 10000"/>
              <a:gd name="connsiteY2" fmla="*/ 0 h 9508"/>
              <a:gd name="connsiteX3" fmla="*/ 10000 w 10000"/>
              <a:gd name="connsiteY3" fmla="*/ 9508 h 9508"/>
              <a:gd name="connsiteX4" fmla="*/ 8534 w 10000"/>
              <a:gd name="connsiteY4" fmla="*/ 9488 h 9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08">
                <a:moveTo>
                  <a:pt x="8534" y="9488"/>
                </a:moveTo>
                <a:lnTo>
                  <a:pt x="0" y="90"/>
                </a:lnTo>
                <a:lnTo>
                  <a:pt x="3123" y="0"/>
                </a:lnTo>
                <a:lnTo>
                  <a:pt x="10000" y="9508"/>
                </a:lnTo>
                <a:lnTo>
                  <a:pt x="8534" y="94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35"/>
          <p:cNvSpPr>
            <a:spLocks/>
          </p:cNvSpPr>
          <p:nvPr/>
        </p:nvSpPr>
        <p:spPr bwMode="auto">
          <a:xfrm>
            <a:off x="6439100" y="2845423"/>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2">
              <a:lumMod val="5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Block Arc 78"/>
          <p:cNvSpPr/>
          <p:nvPr/>
        </p:nvSpPr>
        <p:spPr bwMode="auto">
          <a:xfrm>
            <a:off x="7544469" y="1920640"/>
            <a:ext cx="2001581" cy="1427290"/>
          </a:xfrm>
          <a:prstGeom prst="blockArc">
            <a:avLst>
              <a:gd name="adj1" fmla="val 10800000"/>
              <a:gd name="adj2" fmla="val 322098"/>
              <a:gd name="adj3" fmla="val 20227"/>
            </a:avLst>
          </a:prstGeom>
          <a:solidFill>
            <a:srgbClr val="00B05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35"/>
          <p:cNvSpPr>
            <a:spLocks/>
          </p:cNvSpPr>
          <p:nvPr/>
        </p:nvSpPr>
        <p:spPr bwMode="auto">
          <a:xfrm>
            <a:off x="6868166" y="2808118"/>
            <a:ext cx="2390288" cy="2588995"/>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21659"/>
              <a:gd name="connsiteY0" fmla="*/ 10845 h 10864"/>
              <a:gd name="connsiteX1" fmla="*/ 0 w 21659"/>
              <a:gd name="connsiteY1" fmla="*/ 586 h 10864"/>
              <a:gd name="connsiteX2" fmla="*/ 5084 w 21659"/>
              <a:gd name="connsiteY2" fmla="*/ 0 h 10864"/>
              <a:gd name="connsiteX3" fmla="*/ 21659 w 21659"/>
              <a:gd name="connsiteY3" fmla="*/ 10864 h 10864"/>
              <a:gd name="connsiteX4" fmla="*/ 15783 w 21659"/>
              <a:gd name="connsiteY4" fmla="*/ 10845 h 10864"/>
              <a:gd name="connsiteX0" fmla="*/ 15783 w 17568"/>
              <a:gd name="connsiteY0" fmla="*/ 10845 h 10864"/>
              <a:gd name="connsiteX1" fmla="*/ 0 w 17568"/>
              <a:gd name="connsiteY1" fmla="*/ 586 h 10864"/>
              <a:gd name="connsiteX2" fmla="*/ 5084 w 17568"/>
              <a:gd name="connsiteY2" fmla="*/ 0 h 10864"/>
              <a:gd name="connsiteX3" fmla="*/ 17568 w 17568"/>
              <a:gd name="connsiteY3" fmla="*/ 10864 h 10864"/>
              <a:gd name="connsiteX4" fmla="*/ 15783 w 17568"/>
              <a:gd name="connsiteY4" fmla="*/ 10845 h 10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68" h="10864">
                <a:moveTo>
                  <a:pt x="15783" y="10845"/>
                </a:moveTo>
                <a:lnTo>
                  <a:pt x="0" y="586"/>
                </a:lnTo>
                <a:lnTo>
                  <a:pt x="5084" y="0"/>
                </a:lnTo>
                <a:lnTo>
                  <a:pt x="17568" y="10864"/>
                </a:lnTo>
                <a:lnTo>
                  <a:pt x="15783" y="10845"/>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1" name="Group 80"/>
          <p:cNvGrpSpPr/>
          <p:nvPr/>
        </p:nvGrpSpPr>
        <p:grpSpPr>
          <a:xfrm>
            <a:off x="6128941" y="2188957"/>
            <a:ext cx="2099080" cy="4346518"/>
            <a:chOff x="9906672" y="2139392"/>
            <a:chExt cx="2278409" cy="4717851"/>
          </a:xfrm>
        </p:grpSpPr>
        <p:sp>
          <p:nvSpPr>
            <p:cNvPr id="82"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3" name="Group 82"/>
            <p:cNvGrpSpPr/>
            <p:nvPr/>
          </p:nvGrpSpPr>
          <p:grpSpPr>
            <a:xfrm>
              <a:off x="9906672" y="2139392"/>
              <a:ext cx="1545336" cy="733405"/>
              <a:chOff x="8995904" y="1369064"/>
              <a:chExt cx="2167054" cy="1028469"/>
            </a:xfrm>
          </p:grpSpPr>
          <p:sp>
            <p:nvSpPr>
              <p:cNvPr id="107"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5"/>
              <p:cNvSpPr>
                <a:spLocks/>
              </p:cNvSpPr>
              <p:nvPr/>
            </p:nvSpPr>
            <p:spPr bwMode="auto">
              <a:xfrm>
                <a:off x="899590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84" name="Group 83"/>
            <p:cNvGrpSpPr/>
            <p:nvPr/>
          </p:nvGrpSpPr>
          <p:grpSpPr>
            <a:xfrm>
              <a:off x="10172919" y="5010918"/>
              <a:ext cx="1703491" cy="1836482"/>
              <a:chOff x="9515995" y="5047173"/>
              <a:chExt cx="1703491" cy="1836482"/>
            </a:xfrm>
          </p:grpSpPr>
          <p:sp>
            <p:nvSpPr>
              <p:cNvPr id="85"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Rectangle 44"/>
              <p:cNvSpPr>
                <a:spLocks noChangeArrowheads="1"/>
              </p:cNvSpPr>
              <p:nvPr/>
            </p:nvSpPr>
            <p:spPr bwMode="auto">
              <a:xfrm>
                <a:off x="9662284" y="5719381"/>
                <a:ext cx="1484661" cy="1164274"/>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Rectangle 45"/>
              <p:cNvSpPr>
                <a:spLocks noChangeArrowheads="1"/>
              </p:cNvSpPr>
              <p:nvPr/>
            </p:nvSpPr>
            <p:spPr bwMode="auto">
              <a:xfrm>
                <a:off x="9809783" y="6652734"/>
                <a:ext cx="1198126" cy="192232"/>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Rectangle 46"/>
              <p:cNvSpPr>
                <a:spLocks noChangeArrowheads="1"/>
              </p:cNvSpPr>
              <p:nvPr/>
            </p:nvSpPr>
            <p:spPr bwMode="auto">
              <a:xfrm>
                <a:off x="9809783" y="5982944"/>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Rectangle 47"/>
              <p:cNvSpPr>
                <a:spLocks noChangeArrowheads="1"/>
              </p:cNvSpPr>
              <p:nvPr/>
            </p:nvSpPr>
            <p:spPr bwMode="auto">
              <a:xfrm>
                <a:off x="9809783" y="6319048"/>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90" name="Group 89"/>
              <p:cNvGrpSpPr/>
              <p:nvPr/>
            </p:nvGrpSpPr>
            <p:grpSpPr>
              <a:xfrm>
                <a:off x="9881115" y="5047173"/>
                <a:ext cx="1188453" cy="643192"/>
                <a:chOff x="9881115" y="5047173"/>
                <a:chExt cx="1188453" cy="643192"/>
              </a:xfrm>
            </p:grpSpPr>
            <p:sp>
              <p:nvSpPr>
                <p:cNvPr id="92"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63"/>
                <p:cNvSpPr>
                  <a:spLocks/>
                </p:cNvSpPr>
                <p:nvPr/>
              </p:nvSpPr>
              <p:spPr bwMode="auto">
                <a:xfrm>
                  <a:off x="9967502"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91"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09" name="Group 108"/>
          <p:cNvGrpSpPr/>
          <p:nvPr/>
        </p:nvGrpSpPr>
        <p:grpSpPr>
          <a:xfrm>
            <a:off x="8677877" y="2170671"/>
            <a:ext cx="1853789" cy="4364804"/>
            <a:chOff x="10172919" y="2119544"/>
            <a:chExt cx="2012162" cy="4737699"/>
          </a:xfrm>
        </p:grpSpPr>
        <p:sp>
          <p:nvSpPr>
            <p:cNvPr id="110"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1" name="Group 110"/>
            <p:cNvGrpSpPr/>
            <p:nvPr/>
          </p:nvGrpSpPr>
          <p:grpSpPr>
            <a:xfrm>
              <a:off x="10567876" y="2119544"/>
              <a:ext cx="1492311" cy="753253"/>
              <a:chOff x="9923120" y="1341231"/>
              <a:chExt cx="2092695" cy="1056302"/>
            </a:xfrm>
          </p:grpSpPr>
          <p:sp>
            <p:nvSpPr>
              <p:cNvPr id="147" name="Freeform 5"/>
              <p:cNvSpPr>
                <a:spLocks/>
              </p:cNvSpPr>
              <p:nvPr/>
            </p:nvSpPr>
            <p:spPr bwMode="auto">
              <a:xfrm>
                <a:off x="1077597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12" name="Group 111"/>
            <p:cNvGrpSpPr/>
            <p:nvPr/>
          </p:nvGrpSpPr>
          <p:grpSpPr>
            <a:xfrm>
              <a:off x="10172919" y="5010918"/>
              <a:ext cx="1703491" cy="1836482"/>
              <a:chOff x="9515995" y="5047173"/>
              <a:chExt cx="1703491" cy="1836482"/>
            </a:xfrm>
          </p:grpSpPr>
          <p:sp>
            <p:nvSpPr>
              <p:cNvPr id="113"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Rectangle 44"/>
              <p:cNvSpPr>
                <a:spLocks noChangeArrowheads="1"/>
              </p:cNvSpPr>
              <p:nvPr/>
            </p:nvSpPr>
            <p:spPr bwMode="auto">
              <a:xfrm>
                <a:off x="9662284" y="5719381"/>
                <a:ext cx="1484661" cy="1164274"/>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Rectangle 45"/>
              <p:cNvSpPr>
                <a:spLocks noChangeArrowheads="1"/>
              </p:cNvSpPr>
              <p:nvPr/>
            </p:nvSpPr>
            <p:spPr bwMode="auto">
              <a:xfrm>
                <a:off x="9809783" y="6652734"/>
                <a:ext cx="1198126" cy="192232"/>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Rectangle 46"/>
              <p:cNvSpPr>
                <a:spLocks noChangeArrowheads="1"/>
              </p:cNvSpPr>
              <p:nvPr/>
            </p:nvSpPr>
            <p:spPr bwMode="auto">
              <a:xfrm>
                <a:off x="9809783" y="5982944"/>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Rectangle 47"/>
              <p:cNvSpPr>
                <a:spLocks noChangeArrowheads="1"/>
              </p:cNvSpPr>
              <p:nvPr/>
            </p:nvSpPr>
            <p:spPr bwMode="auto">
              <a:xfrm>
                <a:off x="9809783" y="6319048"/>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8" name="Group 117"/>
              <p:cNvGrpSpPr/>
              <p:nvPr/>
            </p:nvGrpSpPr>
            <p:grpSpPr>
              <a:xfrm>
                <a:off x="9881115" y="5047173"/>
                <a:ext cx="1188453" cy="643192"/>
                <a:chOff x="9881115" y="5047173"/>
                <a:chExt cx="1188453" cy="643192"/>
              </a:xfrm>
            </p:grpSpPr>
            <p:sp>
              <p:nvSpPr>
                <p:cNvPr id="120"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4"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9"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0"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1"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2"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63"/>
                <p:cNvSpPr>
                  <a:spLocks/>
                </p:cNvSpPr>
                <p:nvPr/>
              </p:nvSpPr>
              <p:spPr bwMode="auto">
                <a:xfrm>
                  <a:off x="9979044"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99" name="Group 198"/>
          <p:cNvGrpSpPr/>
          <p:nvPr/>
        </p:nvGrpSpPr>
        <p:grpSpPr>
          <a:xfrm>
            <a:off x="8780304" y="2023103"/>
            <a:ext cx="2066841" cy="1342250"/>
            <a:chOff x="9527229" y="2432570"/>
            <a:chExt cx="1367093" cy="887819"/>
          </a:xfrm>
          <a:solidFill>
            <a:schemeClr val="accent2">
              <a:lumMod val="75000"/>
            </a:schemeClr>
          </a:solidFill>
        </p:grpSpPr>
        <p:sp>
          <p:nvSpPr>
            <p:cNvPr id="203" name="Freeform 95"/>
            <p:cNvSpPr>
              <a:spLocks/>
            </p:cNvSpPr>
            <p:nvPr/>
          </p:nvSpPr>
          <p:spPr bwMode="auto">
            <a:xfrm flipH="1">
              <a:off x="9527229" y="2432570"/>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4" name="Rectangle 54"/>
            <p:cNvSpPr/>
            <p:nvPr/>
          </p:nvSpPr>
          <p:spPr bwMode="auto">
            <a:xfrm>
              <a:off x="9913577" y="2763196"/>
              <a:ext cx="690196" cy="40972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smtClean="0">
                  <a:solidFill>
                    <a:schemeClr val="bg1"/>
                  </a:solidFill>
                  <a:ea typeface="Segoe UI" pitchFamily="34" charset="0"/>
                  <a:cs typeface="Segoe UI" pitchFamily="34" charset="0"/>
                </a:rPr>
                <a:t>North Europe</a:t>
              </a:r>
              <a:endParaRPr lang="en-US" sz="1400" b="1" kern="0" dirty="0">
                <a:solidFill>
                  <a:schemeClr val="bg1"/>
                </a:solidFill>
                <a:ea typeface="Segoe UI" pitchFamily="34" charset="0"/>
                <a:cs typeface="Segoe UI" pitchFamily="34" charset="0"/>
              </a:endParaRPr>
            </a:p>
          </p:txBody>
        </p:sp>
        <p:sp>
          <p:nvSpPr>
            <p:cNvPr id="206" name="Freeform 92"/>
            <p:cNvSpPr>
              <a:spLocks noEditPoints="1"/>
            </p:cNvSpPr>
            <p:nvPr/>
          </p:nvSpPr>
          <p:spPr bwMode="black">
            <a:xfrm>
              <a:off x="9809599" y="2876480"/>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grpFill/>
            <a:ln>
              <a:noFill/>
            </a:ln>
            <a:extLst/>
          </p:spPr>
          <p:txBody>
            <a:bodyPr vert="horz" wrap="square" lIns="93260" tIns="46630" rIns="93260" bIns="46630" numCol="1" anchor="t" anchorCtr="0" compatLnSpc="1">
              <a:prstTxWarp prst="textNoShape">
                <a:avLst/>
              </a:prstTxWarp>
            </a:bodyPr>
            <a:lstStyle/>
            <a:p>
              <a:endParaRPr lang="en-US" sz="2400"/>
            </a:p>
          </p:txBody>
        </p:sp>
      </p:grpSp>
      <p:grpSp>
        <p:nvGrpSpPr>
          <p:cNvPr id="207" name="Group 206"/>
          <p:cNvGrpSpPr/>
          <p:nvPr/>
        </p:nvGrpSpPr>
        <p:grpSpPr>
          <a:xfrm>
            <a:off x="5956566" y="1707873"/>
            <a:ext cx="2123442" cy="1379008"/>
            <a:chOff x="7848780" y="2543659"/>
            <a:chExt cx="1367093" cy="887819"/>
          </a:xfrm>
        </p:grpSpPr>
        <p:sp>
          <p:nvSpPr>
            <p:cNvPr id="208" name="Freeform 95"/>
            <p:cNvSpPr>
              <a:spLocks/>
            </p:cNvSpPr>
            <p:nvPr/>
          </p:nvSpPr>
          <p:spPr bwMode="auto">
            <a:xfrm flipH="1">
              <a:off x="7848780" y="2543659"/>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9" name="Rectangle 54"/>
            <p:cNvSpPr/>
            <p:nvPr/>
          </p:nvSpPr>
          <p:spPr bwMode="auto">
            <a:xfrm>
              <a:off x="8223112" y="2840132"/>
              <a:ext cx="690196" cy="4097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smtClean="0">
                  <a:solidFill>
                    <a:schemeClr val="bg1"/>
                  </a:solidFill>
                  <a:ea typeface="Segoe UI" pitchFamily="34" charset="0"/>
                  <a:cs typeface="Segoe UI" pitchFamily="34" charset="0"/>
                </a:rPr>
                <a:t>US West</a:t>
              </a:r>
              <a:endParaRPr lang="en-US" sz="1400" b="1" kern="0" dirty="0">
                <a:solidFill>
                  <a:schemeClr val="bg1"/>
                </a:solidFill>
                <a:ea typeface="Segoe UI" pitchFamily="34" charset="0"/>
                <a:cs typeface="Segoe UI" pitchFamily="34" charset="0"/>
              </a:endParaRPr>
            </a:p>
          </p:txBody>
        </p:sp>
        <p:sp>
          <p:nvSpPr>
            <p:cNvPr id="210" name="Freeform 92"/>
            <p:cNvSpPr>
              <a:spLocks noEditPoints="1"/>
            </p:cNvSpPr>
            <p:nvPr/>
          </p:nvSpPr>
          <p:spPr bwMode="black">
            <a:xfrm>
              <a:off x="8147171" y="2938582"/>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endParaRPr lang="en-US" sz="2400"/>
            </a:p>
          </p:txBody>
        </p:sp>
      </p:grpSp>
      <p:sp>
        <p:nvSpPr>
          <p:cNvPr id="211" name="TextBox 210"/>
          <p:cNvSpPr txBox="1"/>
          <p:nvPr/>
        </p:nvSpPr>
        <p:spPr>
          <a:xfrm>
            <a:off x="6483136" y="6556833"/>
            <a:ext cx="1348831" cy="307777"/>
          </a:xfrm>
          <a:prstGeom prst="rect">
            <a:avLst/>
          </a:prstGeom>
          <a:noFill/>
        </p:spPr>
        <p:txBody>
          <a:bodyPr wrap="none" rtlCol="0">
            <a:spAutoFit/>
          </a:bodyPr>
          <a:lstStyle/>
          <a:p>
            <a:r>
              <a:rPr lang="en-US" sz="1400" dirty="0" smtClean="0">
                <a:solidFill>
                  <a:schemeClr val="bg1"/>
                </a:solidFill>
              </a:rPr>
              <a:t>North America</a:t>
            </a:r>
            <a:endParaRPr lang="en-US" sz="1400" dirty="0">
              <a:solidFill>
                <a:schemeClr val="bg1"/>
              </a:solidFill>
            </a:endParaRPr>
          </a:p>
        </p:txBody>
      </p:sp>
      <p:sp>
        <p:nvSpPr>
          <p:cNvPr id="212" name="TextBox 211"/>
          <p:cNvSpPr txBox="1"/>
          <p:nvPr/>
        </p:nvSpPr>
        <p:spPr>
          <a:xfrm>
            <a:off x="9153841" y="6542424"/>
            <a:ext cx="743345" cy="307777"/>
          </a:xfrm>
          <a:prstGeom prst="rect">
            <a:avLst/>
          </a:prstGeom>
          <a:noFill/>
        </p:spPr>
        <p:txBody>
          <a:bodyPr wrap="none" rtlCol="0">
            <a:spAutoFit/>
          </a:bodyPr>
          <a:lstStyle/>
          <a:p>
            <a:r>
              <a:rPr lang="en-US" sz="1400" dirty="0" smtClean="0">
                <a:solidFill>
                  <a:schemeClr val="bg1"/>
                </a:solidFill>
              </a:rPr>
              <a:t>Europe</a:t>
            </a:r>
            <a:endParaRPr lang="en-US" sz="1400" dirty="0">
              <a:solidFill>
                <a:schemeClr val="bg1"/>
              </a:solidFill>
            </a:endParaRPr>
          </a:p>
        </p:txBody>
      </p:sp>
    </p:spTree>
    <p:extLst>
      <p:ext uri="{BB962C8B-B14F-4D97-AF65-F5344CB8AC3E}">
        <p14:creationId xmlns:p14="http://schemas.microsoft.com/office/powerpoint/2010/main" val="40851500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anim calcmode="lin" valueType="num">
                                      <p:cBhvr>
                                        <p:cTn id="8" dur="500" fill="hold"/>
                                        <p:tgtEl>
                                          <p:spTgt spid="81"/>
                                        </p:tgtEl>
                                        <p:attrNameLst>
                                          <p:attrName>ppt_x</p:attrName>
                                        </p:attrNameLst>
                                      </p:cBhvr>
                                      <p:tavLst>
                                        <p:tav tm="0">
                                          <p:val>
                                            <p:strVal val="#ppt_x"/>
                                          </p:val>
                                        </p:tav>
                                        <p:tav tm="100000">
                                          <p:val>
                                            <p:strVal val="#ppt_x"/>
                                          </p:val>
                                        </p:tav>
                                      </p:tavLst>
                                    </p:anim>
                                    <p:anim calcmode="lin" valueType="num">
                                      <p:cBhvr>
                                        <p:cTn id="9" dur="500" fill="hold"/>
                                        <p:tgtEl>
                                          <p:spTgt spid="8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anim calcmode="lin" valueType="num">
                                      <p:cBhvr>
                                        <p:cTn id="13" dur="500" fill="hold"/>
                                        <p:tgtEl>
                                          <p:spTgt spid="109"/>
                                        </p:tgtEl>
                                        <p:attrNameLst>
                                          <p:attrName>ppt_x</p:attrName>
                                        </p:attrNameLst>
                                      </p:cBhvr>
                                      <p:tavLst>
                                        <p:tav tm="0">
                                          <p:val>
                                            <p:strVal val="#ppt_x"/>
                                          </p:val>
                                        </p:tav>
                                        <p:tav tm="100000">
                                          <p:val>
                                            <p:strVal val="#ppt_x"/>
                                          </p:val>
                                        </p:tav>
                                      </p:tavLst>
                                    </p:anim>
                                    <p:anim calcmode="lin" valueType="num">
                                      <p:cBhvr>
                                        <p:cTn id="14" dur="500" fill="hold"/>
                                        <p:tgtEl>
                                          <p:spTgt spid="109"/>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250"/>
                                  </p:stCondLst>
                                  <p:childTnLst>
                                    <p:set>
                                      <p:cBhvr>
                                        <p:cTn id="16" dur="1" fill="hold">
                                          <p:stCondLst>
                                            <p:cond delay="0"/>
                                          </p:stCondLst>
                                        </p:cTn>
                                        <p:tgtEl>
                                          <p:spTgt spid="77"/>
                                        </p:tgtEl>
                                        <p:attrNameLst>
                                          <p:attrName>style.visibility</p:attrName>
                                        </p:attrNameLst>
                                      </p:cBhvr>
                                      <p:to>
                                        <p:strVal val="visible"/>
                                      </p:to>
                                    </p:set>
                                    <p:animEffect transition="in" filter="wipe(down)">
                                      <p:cBhvr>
                                        <p:cTn id="17" dur="500"/>
                                        <p:tgtEl>
                                          <p:spTgt spid="77"/>
                                        </p:tgtEl>
                                      </p:cBhvr>
                                    </p:animEffect>
                                  </p:childTnLst>
                                </p:cTn>
                              </p:par>
                              <p:par>
                                <p:cTn id="18" presetID="22" presetClass="entr" presetSubtype="4" fill="hold" grpId="0" nodeType="withEffect">
                                  <p:stCondLst>
                                    <p:cond delay="250"/>
                                  </p:stCondLst>
                                  <p:childTnLst>
                                    <p:set>
                                      <p:cBhvr>
                                        <p:cTn id="19" dur="1" fill="hold">
                                          <p:stCondLst>
                                            <p:cond delay="0"/>
                                          </p:stCondLst>
                                        </p:cTn>
                                        <p:tgtEl>
                                          <p:spTgt spid="80"/>
                                        </p:tgtEl>
                                        <p:attrNameLst>
                                          <p:attrName>style.visibility</p:attrName>
                                        </p:attrNameLst>
                                      </p:cBhvr>
                                      <p:to>
                                        <p:strVal val="visible"/>
                                      </p:to>
                                    </p:set>
                                    <p:animEffect transition="in" filter="wipe(down)">
                                      <p:cBhvr>
                                        <p:cTn id="20" dur="500"/>
                                        <p:tgtEl>
                                          <p:spTgt spid="80"/>
                                        </p:tgtEl>
                                      </p:cBhvr>
                                    </p:animEffect>
                                  </p:childTnLst>
                                </p:cTn>
                              </p:par>
                              <p:par>
                                <p:cTn id="21" presetID="22" presetClass="entr" presetSubtype="4" fill="hold" grpId="0" nodeType="withEffect">
                                  <p:stCondLst>
                                    <p:cond delay="250"/>
                                  </p:stCondLst>
                                  <p:childTnLst>
                                    <p:set>
                                      <p:cBhvr>
                                        <p:cTn id="22" dur="1" fill="hold">
                                          <p:stCondLst>
                                            <p:cond delay="0"/>
                                          </p:stCondLst>
                                        </p:cTn>
                                        <p:tgtEl>
                                          <p:spTgt spid="78"/>
                                        </p:tgtEl>
                                        <p:attrNameLst>
                                          <p:attrName>style.visibility</p:attrName>
                                        </p:attrNameLst>
                                      </p:cBhvr>
                                      <p:to>
                                        <p:strVal val="visible"/>
                                      </p:to>
                                    </p:set>
                                    <p:animEffect transition="in" filter="wipe(down)">
                                      <p:cBhvr>
                                        <p:cTn id="23" dur="500"/>
                                        <p:tgtEl>
                                          <p:spTgt spid="78"/>
                                        </p:tgtEl>
                                      </p:cBhvr>
                                    </p:animEffect>
                                  </p:childTnLst>
                                </p:cTn>
                              </p:par>
                              <p:par>
                                <p:cTn id="24" presetID="22" presetClass="entr" presetSubtype="4" fill="hold" grpId="0" nodeType="withEffect">
                                  <p:stCondLst>
                                    <p:cond delay="250"/>
                                  </p:stCondLst>
                                  <p:childTnLst>
                                    <p:set>
                                      <p:cBhvr>
                                        <p:cTn id="25" dur="1" fill="hold">
                                          <p:stCondLst>
                                            <p:cond delay="0"/>
                                          </p:stCondLst>
                                        </p:cTn>
                                        <p:tgtEl>
                                          <p:spTgt spid="79"/>
                                        </p:tgtEl>
                                        <p:attrNameLst>
                                          <p:attrName>style.visibility</p:attrName>
                                        </p:attrNameLst>
                                      </p:cBhvr>
                                      <p:to>
                                        <p:strVal val="visible"/>
                                      </p:to>
                                    </p:set>
                                    <p:animEffect transition="in" filter="wipe(down)">
                                      <p:cBhvr>
                                        <p:cTn id="26" dur="500"/>
                                        <p:tgtEl>
                                          <p:spTgt spid="79"/>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76"/>
                                        </p:tgtEl>
                                        <p:attrNameLst>
                                          <p:attrName>style.visibility</p:attrName>
                                        </p:attrNameLst>
                                      </p:cBhvr>
                                      <p:to>
                                        <p:strVal val="visible"/>
                                      </p:to>
                                    </p:set>
                                    <p:animEffect transition="in" filter="wipe(down)">
                                      <p:cBhvr>
                                        <p:cTn id="2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111250" y="342900"/>
            <a:ext cx="11080750" cy="957263"/>
          </a:xfrm>
          <a:prstGeom prst="rect">
            <a:avLst/>
          </a:prstGeom>
        </p:spPr>
        <p:txBody>
          <a:bodyPr>
            <a:normAutofit fontScale="90000"/>
          </a:bodyPr>
          <a:lstStyle/>
          <a:p>
            <a:r>
              <a:rPr lang="en-US" dirty="0"/>
              <a:t>Transform the datacenter</a:t>
            </a:r>
            <a:br>
              <a:rPr lang="en-US" dirty="0"/>
            </a:br>
            <a:r>
              <a:rPr lang="en-US" sz="3137" dirty="0">
                <a:latin typeface="+mn-lt"/>
              </a:rPr>
              <a:t>Orchestrated disaster recovery to a second site</a:t>
            </a:r>
          </a:p>
        </p:txBody>
      </p:sp>
      <p:grpSp>
        <p:nvGrpSpPr>
          <p:cNvPr id="6" name="Group 5"/>
          <p:cNvGrpSpPr/>
          <p:nvPr/>
        </p:nvGrpSpPr>
        <p:grpSpPr>
          <a:xfrm>
            <a:off x="3356375" y="1542617"/>
            <a:ext cx="5279495" cy="3977771"/>
            <a:chOff x="3347477" y="1573053"/>
            <a:chExt cx="5385360" cy="4057534"/>
          </a:xfrm>
        </p:grpSpPr>
        <p:sp>
          <p:nvSpPr>
            <p:cNvPr id="7" name="Freeform 6"/>
            <p:cNvSpPr>
              <a:spLocks/>
            </p:cNvSpPr>
            <p:nvPr/>
          </p:nvSpPr>
          <p:spPr bwMode="auto">
            <a:xfrm>
              <a:off x="7603933" y="4567448"/>
              <a:ext cx="1128904" cy="95513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 name="Rectangle 5"/>
            <p:cNvSpPr>
              <a:spLocks noChangeArrowheads="1"/>
            </p:cNvSpPr>
            <p:nvPr/>
          </p:nvSpPr>
          <p:spPr bwMode="auto">
            <a:xfrm>
              <a:off x="6819049" y="4444655"/>
              <a:ext cx="831835" cy="1080257"/>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9" name="Rectangle 5"/>
            <p:cNvSpPr>
              <a:spLocks noChangeArrowheads="1"/>
            </p:cNvSpPr>
            <p:nvPr/>
          </p:nvSpPr>
          <p:spPr bwMode="auto">
            <a:xfrm>
              <a:off x="3800679" y="4748921"/>
              <a:ext cx="670494" cy="795475"/>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cxnSp>
          <p:nvCxnSpPr>
            <p:cNvPr id="10" name="Straight Arrow Connector 9"/>
            <p:cNvCxnSpPr/>
            <p:nvPr/>
          </p:nvCxnSpPr>
          <p:spPr>
            <a:xfrm>
              <a:off x="4815620" y="3095278"/>
              <a:ext cx="0" cy="641471"/>
            </a:xfrm>
            <a:prstGeom prst="straightConnector1">
              <a:avLst/>
            </a:prstGeom>
            <a:noFill/>
            <a:ln w="57150" cap="flat" cmpd="sng" algn="ctr">
              <a:solidFill>
                <a:srgbClr val="68217A"/>
              </a:solidFill>
              <a:prstDash val="sysDot"/>
              <a:headEnd type="none"/>
              <a:tailEnd type="triangle"/>
            </a:ln>
            <a:effectLst/>
          </p:spPr>
        </p:cxnSp>
        <p:cxnSp>
          <p:nvCxnSpPr>
            <p:cNvPr id="11" name="Straight Arrow Connector 10"/>
            <p:cNvCxnSpPr/>
            <p:nvPr/>
          </p:nvCxnSpPr>
          <p:spPr>
            <a:xfrm>
              <a:off x="7064118" y="2930416"/>
              <a:ext cx="0" cy="837784"/>
            </a:xfrm>
            <a:prstGeom prst="straightConnector1">
              <a:avLst/>
            </a:prstGeom>
            <a:noFill/>
            <a:ln w="57150" cap="flat" cmpd="sng" algn="ctr">
              <a:solidFill>
                <a:srgbClr val="68217A"/>
              </a:solidFill>
              <a:prstDash val="sysDot"/>
              <a:headEnd type="none"/>
              <a:tailEnd type="triangle"/>
            </a:ln>
            <a:effectLst/>
          </p:spPr>
        </p:cxnSp>
        <p:grpSp>
          <p:nvGrpSpPr>
            <p:cNvPr id="12" name="Group 11"/>
            <p:cNvGrpSpPr/>
            <p:nvPr/>
          </p:nvGrpSpPr>
          <p:grpSpPr>
            <a:xfrm>
              <a:off x="4198083" y="1573053"/>
              <a:ext cx="3956256" cy="1550577"/>
              <a:chOff x="616226" y="1630760"/>
              <a:chExt cx="4596553" cy="1801531"/>
            </a:xfrm>
          </p:grpSpPr>
          <p:sp>
            <p:nvSpPr>
              <p:cNvPr id="59"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60"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61"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62" name="TextBox 61"/>
              <p:cNvSpPr txBox="1"/>
              <p:nvPr/>
            </p:nvSpPr>
            <p:spPr>
              <a:xfrm>
                <a:off x="1348933" y="2418609"/>
                <a:ext cx="2691307" cy="778404"/>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400" kern="0" dirty="0">
                    <a:solidFill>
                      <a:srgbClr val="FFFFFF"/>
                    </a:solidFill>
                  </a:rPr>
                  <a:t>Microsoft Azure </a:t>
                </a:r>
                <a:br>
                  <a:rPr lang="en-US" sz="1400" kern="0" dirty="0">
                    <a:solidFill>
                      <a:srgbClr val="FFFFFF"/>
                    </a:solidFill>
                  </a:rPr>
                </a:br>
                <a:r>
                  <a:rPr lang="en-US" sz="1200" kern="0" dirty="0">
                    <a:solidFill>
                      <a:srgbClr val="FFFFFF"/>
                    </a:solidFill>
                  </a:rPr>
                  <a:t>Hyper-V Recovery Manager</a:t>
                </a:r>
                <a:endParaRPr lang="en-US" sz="1400" kern="0" dirty="0">
                  <a:solidFill>
                    <a:srgbClr val="FFFFFF"/>
                  </a:solidFill>
                </a:endParaRPr>
              </a:p>
            </p:txBody>
          </p:sp>
        </p:grpSp>
        <p:sp>
          <p:nvSpPr>
            <p:cNvPr id="13" name="Left-Right Arrow 12"/>
            <p:cNvSpPr/>
            <p:nvPr/>
          </p:nvSpPr>
          <p:spPr bwMode="auto">
            <a:xfrm>
              <a:off x="5221295" y="4717614"/>
              <a:ext cx="1407263" cy="181417"/>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888336" y="3235920"/>
              <a:ext cx="2156693" cy="148340"/>
            </a:xfrm>
            <a:prstGeom prst="rect">
              <a:avLst/>
            </a:prstGeom>
            <a:noFill/>
          </p:spPr>
          <p:txBody>
            <a:bodyPr wrap="square" lIns="179099" tIns="0" rIns="179099" bIns="0" rtlCol="0">
              <a:spAutoFit/>
            </a:bodyPr>
            <a:lstStyle>
              <a:defPPr>
                <a:defRPr lang="en-US"/>
              </a:defPPr>
              <a:lvl1pPr defTabSz="913538">
                <a:lnSpc>
                  <a:spcPct val="90000"/>
                </a:lnSpc>
                <a:spcAft>
                  <a:spcPts val="588"/>
                </a:spcAft>
                <a:defRPr sz="1100">
                  <a:solidFill>
                    <a:srgbClr val="505050"/>
                  </a:solidFill>
                </a:defRPr>
              </a:lvl1pPr>
            </a:lstStyle>
            <a:p>
              <a:pPr algn="ctr" defTabSz="895541">
                <a:spcAft>
                  <a:spcPts val="576"/>
                </a:spcAft>
                <a:defRPr/>
              </a:pPr>
              <a:r>
                <a:rPr lang="en-US" sz="1050" kern="0" dirty="0">
                  <a:solidFill>
                    <a:srgbClr val="00B0F0"/>
                  </a:solidFill>
                </a:rPr>
                <a:t>Communication Channel</a:t>
              </a:r>
            </a:p>
          </p:txBody>
        </p:sp>
        <p:sp>
          <p:nvSpPr>
            <p:cNvPr id="15" name="Rectangle 14"/>
            <p:cNvSpPr/>
            <p:nvPr/>
          </p:nvSpPr>
          <p:spPr>
            <a:xfrm>
              <a:off x="5121475" y="4358910"/>
              <a:ext cx="1597285" cy="296681"/>
            </a:xfrm>
            <a:prstGeom prst="rect">
              <a:avLst/>
            </a:prstGeom>
            <a:noFill/>
          </p:spPr>
          <p:txBody>
            <a:bodyPr wrap="square" lIns="179099" tIns="0" rIns="179099" bIns="0" rtlCol="0">
              <a:spAutoFit/>
            </a:bodyPr>
            <a:lstStyle/>
            <a:p>
              <a:pPr algn="ctr" defTabSz="913362">
                <a:lnSpc>
                  <a:spcPct val="90000"/>
                </a:lnSpc>
                <a:spcAft>
                  <a:spcPts val="588"/>
                </a:spcAft>
                <a:defRPr/>
              </a:pPr>
              <a:r>
                <a:rPr lang="en-US" sz="1050" kern="0" dirty="0">
                  <a:solidFill>
                    <a:srgbClr val="00B0F0"/>
                  </a:solidFill>
                </a:rPr>
                <a:t>Replication channel: </a:t>
              </a:r>
              <a:br>
                <a:rPr lang="en-US" sz="1050" kern="0" dirty="0">
                  <a:solidFill>
                    <a:srgbClr val="00B0F0"/>
                  </a:solidFill>
                </a:rPr>
              </a:br>
              <a:r>
                <a:rPr lang="en-US" sz="1050" kern="0" dirty="0">
                  <a:solidFill>
                    <a:srgbClr val="00B0F0"/>
                  </a:solidFill>
                </a:rPr>
                <a:t>Hyper-V Replica</a:t>
              </a:r>
            </a:p>
          </p:txBody>
        </p:sp>
        <p:grpSp>
          <p:nvGrpSpPr>
            <p:cNvPr id="16" name="Group 15"/>
            <p:cNvGrpSpPr/>
            <p:nvPr/>
          </p:nvGrpSpPr>
          <p:grpSpPr>
            <a:xfrm>
              <a:off x="4381455" y="3770095"/>
              <a:ext cx="1525356" cy="1852253"/>
              <a:chOff x="1047576" y="3696507"/>
              <a:chExt cx="1495583" cy="1816099"/>
            </a:xfrm>
          </p:grpSpPr>
          <p:sp>
            <p:nvSpPr>
              <p:cNvPr id="45" name="TextBox 44"/>
              <p:cNvSpPr txBox="1"/>
              <p:nvPr/>
            </p:nvSpPr>
            <p:spPr>
              <a:xfrm>
                <a:off x="1918270" y="4920521"/>
                <a:ext cx="624889" cy="592085"/>
              </a:xfrm>
              <a:prstGeom prst="rect">
                <a:avLst/>
              </a:prstGeom>
              <a:noFill/>
            </p:spPr>
            <p:txBody>
              <a:bodyPr wrap="square" lIns="0" tIns="146284" rIns="0" bIns="146284" rtlCol="0">
                <a:spAutoFit/>
              </a:bodyPr>
              <a:lstStyle/>
              <a:p>
                <a:pPr defTabSz="914225">
                  <a:lnSpc>
                    <a:spcPct val="90000"/>
                  </a:lnSpc>
                  <a:spcAft>
                    <a:spcPts val="600"/>
                  </a:spcAft>
                  <a:defRPr/>
                </a:pPr>
                <a:r>
                  <a:rPr lang="en-US" sz="1050" kern="0" dirty="0">
                    <a:solidFill>
                      <a:srgbClr val="00B0F0"/>
                    </a:solidFill>
                  </a:rPr>
                  <a:t>Primary Site</a:t>
                </a:r>
              </a:p>
            </p:txBody>
          </p:sp>
          <p:grpSp>
            <p:nvGrpSpPr>
              <p:cNvPr id="46" name="Group 45"/>
              <p:cNvGrpSpPr/>
              <p:nvPr/>
            </p:nvGrpSpPr>
            <p:grpSpPr>
              <a:xfrm>
                <a:off x="1055947" y="4121329"/>
                <a:ext cx="815599" cy="1297016"/>
                <a:chOff x="13103226" y="2775830"/>
                <a:chExt cx="1039812" cy="1616572"/>
              </a:xfrm>
            </p:grpSpPr>
            <p:sp>
              <p:nvSpPr>
                <p:cNvPr id="50"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5"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6"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7"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8"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47" name="TextBox 46"/>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48" name="Rectangle 47"/>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17" name="Group 16"/>
            <p:cNvGrpSpPr/>
            <p:nvPr/>
          </p:nvGrpSpPr>
          <p:grpSpPr>
            <a:xfrm>
              <a:off x="6011943" y="3767218"/>
              <a:ext cx="1483583" cy="1863369"/>
              <a:chOff x="2646239" y="3693687"/>
              <a:chExt cx="1454625" cy="1826998"/>
            </a:xfrm>
          </p:grpSpPr>
          <p:sp>
            <p:nvSpPr>
              <p:cNvPr id="30" name="TextBox 29"/>
              <p:cNvSpPr txBox="1"/>
              <p:nvPr/>
            </p:nvSpPr>
            <p:spPr>
              <a:xfrm>
                <a:off x="2646239" y="4920521"/>
                <a:ext cx="559422" cy="600164"/>
              </a:xfrm>
              <a:prstGeom prst="rect">
                <a:avLst/>
              </a:prstGeom>
              <a:noFill/>
            </p:spPr>
            <p:txBody>
              <a:bodyPr wrap="square" lIns="0" tIns="146284" rIns="0" bIns="146284"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4225">
                  <a:spcAft>
                    <a:spcPts val="588"/>
                  </a:spcAft>
                  <a:defRPr/>
                </a:pPr>
                <a:r>
                  <a:rPr lang="en-US" sz="1050" dirty="0">
                    <a:solidFill>
                      <a:srgbClr val="00B0F0"/>
                    </a:solidFill>
                  </a:rPr>
                  <a:t>Recovery Site</a:t>
                </a:r>
              </a:p>
            </p:txBody>
          </p:sp>
          <p:grpSp>
            <p:nvGrpSpPr>
              <p:cNvPr id="31" name="Group 30"/>
              <p:cNvGrpSpPr/>
              <p:nvPr/>
            </p:nvGrpSpPr>
            <p:grpSpPr>
              <a:xfrm>
                <a:off x="3251903" y="4125870"/>
                <a:ext cx="815599" cy="1291203"/>
                <a:chOff x="13103226" y="2775830"/>
                <a:chExt cx="1039812" cy="1616572"/>
              </a:xfrm>
            </p:grpSpPr>
            <p:sp>
              <p:nvSpPr>
                <p:cNvPr id="36"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1"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2"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3"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4"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32" name="TextBox 31"/>
              <p:cNvSpPr txBox="1"/>
              <p:nvPr/>
            </p:nvSpPr>
            <p:spPr>
              <a:xfrm>
                <a:off x="3317439" y="5046202"/>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grpSp>
            <p:nvGrpSpPr>
              <p:cNvPr id="33" name="Group 32"/>
              <p:cNvGrpSpPr/>
              <p:nvPr/>
            </p:nvGrpSpPr>
            <p:grpSpPr>
              <a:xfrm>
                <a:off x="3250818" y="3693687"/>
                <a:ext cx="850046" cy="430383"/>
                <a:chOff x="3510283" y="4155823"/>
                <a:chExt cx="984977" cy="498699"/>
              </a:xfrm>
            </p:grpSpPr>
            <p:sp>
              <p:nvSpPr>
                <p:cNvPr id="34" name="Rectangle 33"/>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18" name="Group 17"/>
            <p:cNvGrpSpPr/>
            <p:nvPr/>
          </p:nvGrpSpPr>
          <p:grpSpPr>
            <a:xfrm>
              <a:off x="3561254" y="5140022"/>
              <a:ext cx="196756" cy="377743"/>
              <a:chOff x="7791149" y="4987730"/>
              <a:chExt cx="192916" cy="370370"/>
            </a:xfrm>
          </p:grpSpPr>
          <p:sp>
            <p:nvSpPr>
              <p:cNvPr id="2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19" name="Group 18"/>
            <p:cNvGrpSpPr/>
            <p:nvPr/>
          </p:nvGrpSpPr>
          <p:grpSpPr>
            <a:xfrm>
              <a:off x="3347477" y="5141660"/>
              <a:ext cx="196756" cy="377743"/>
              <a:chOff x="7791149" y="4987730"/>
              <a:chExt cx="192916" cy="370370"/>
            </a:xfrm>
          </p:grpSpPr>
          <p:sp>
            <p:nvSpPr>
              <p:cNvPr id="24"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5"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6"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20" name="Group 19"/>
            <p:cNvGrpSpPr/>
            <p:nvPr/>
          </p:nvGrpSpPr>
          <p:grpSpPr>
            <a:xfrm>
              <a:off x="7944506" y="5131945"/>
              <a:ext cx="196756" cy="377743"/>
              <a:chOff x="7791149" y="4987730"/>
              <a:chExt cx="192916" cy="370370"/>
            </a:xfrm>
          </p:grpSpPr>
          <p:sp>
            <p:nvSpPr>
              <p:cNvPr id="2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sp>
        <p:nvSpPr>
          <p:cNvPr id="63" name="Rectangle 62"/>
          <p:cNvSpPr/>
          <p:nvPr/>
        </p:nvSpPr>
        <p:spPr bwMode="auto">
          <a:xfrm>
            <a:off x="-18383" y="5413462"/>
            <a:ext cx="12209518" cy="113668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35694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82512E-7 4.26691E-7 L -0.2553 4.26691E-7 " pathEditMode="relative" rAng="0" ptsTypes="AA">
                                      <p:cBhvr>
                                        <p:cTn id="6" dur="1000" fill="hold"/>
                                        <p:tgtEl>
                                          <p:spTgt spid="6"/>
                                        </p:tgtEl>
                                        <p:attrNameLst>
                                          <p:attrName>ppt_x</p:attrName>
                                          <p:attrName>ppt_y</p:attrName>
                                        </p:attrNameLst>
                                      </p:cBhvr>
                                      <p:rCtr x="-127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111250" y="342900"/>
            <a:ext cx="11080750" cy="957263"/>
          </a:xfrm>
          <a:prstGeom prst="rect">
            <a:avLst/>
          </a:prstGeom>
        </p:spPr>
        <p:txBody>
          <a:bodyPr>
            <a:normAutofit fontScale="90000"/>
          </a:bodyPr>
          <a:lstStyle/>
          <a:p>
            <a:r>
              <a:rPr lang="en-US" dirty="0"/>
              <a:t>Transform the datacenter</a:t>
            </a:r>
            <a:br>
              <a:rPr lang="en-US" dirty="0"/>
            </a:br>
            <a:r>
              <a:rPr lang="en-US" sz="3137" dirty="0">
                <a:latin typeface="+mn-lt"/>
              </a:rPr>
              <a:t>Orchestrated disaster recovery to a second site or to Azure</a:t>
            </a:r>
          </a:p>
        </p:txBody>
      </p:sp>
      <p:sp>
        <p:nvSpPr>
          <p:cNvPr id="6" name="Freeform 5"/>
          <p:cNvSpPr>
            <a:spLocks/>
          </p:cNvSpPr>
          <p:nvPr/>
        </p:nvSpPr>
        <p:spPr bwMode="auto">
          <a:xfrm>
            <a:off x="7685266" y="4294781"/>
            <a:ext cx="1106712" cy="93636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 name="Freeform 6"/>
          <p:cNvSpPr>
            <a:spLocks/>
          </p:cNvSpPr>
          <p:nvPr/>
        </p:nvSpPr>
        <p:spPr bwMode="auto">
          <a:xfrm>
            <a:off x="4425210" y="4295268"/>
            <a:ext cx="1106712" cy="93636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 name="Rectangle 5"/>
          <p:cNvSpPr>
            <a:spLocks noChangeArrowheads="1"/>
          </p:cNvSpPr>
          <p:nvPr/>
        </p:nvSpPr>
        <p:spPr bwMode="auto">
          <a:xfrm>
            <a:off x="9460698" y="4476081"/>
            <a:ext cx="657313" cy="779838"/>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9" name="Rectangle 5"/>
          <p:cNvSpPr>
            <a:spLocks noChangeArrowheads="1"/>
          </p:cNvSpPr>
          <p:nvPr/>
        </p:nvSpPr>
        <p:spPr bwMode="auto">
          <a:xfrm>
            <a:off x="8987187" y="4174890"/>
            <a:ext cx="815483" cy="1059021"/>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0" name="Rectangle 5"/>
          <p:cNvSpPr>
            <a:spLocks noChangeArrowheads="1"/>
          </p:cNvSpPr>
          <p:nvPr/>
        </p:nvSpPr>
        <p:spPr bwMode="auto">
          <a:xfrm>
            <a:off x="3655755" y="4174890"/>
            <a:ext cx="815483" cy="1059021"/>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1" name="Rectangle 5"/>
          <p:cNvSpPr>
            <a:spLocks noChangeArrowheads="1"/>
          </p:cNvSpPr>
          <p:nvPr/>
        </p:nvSpPr>
        <p:spPr bwMode="auto">
          <a:xfrm>
            <a:off x="696720" y="4473174"/>
            <a:ext cx="657313" cy="779838"/>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2" name="Rectangle 11"/>
          <p:cNvSpPr/>
          <p:nvPr/>
        </p:nvSpPr>
        <p:spPr bwMode="auto">
          <a:xfrm>
            <a:off x="-18383" y="5230582"/>
            <a:ext cx="12209518" cy="113668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738513" y="3199069"/>
            <a:ext cx="403037" cy="220364"/>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99" tIns="143281" rIns="179099" bIns="143281" numCol="1" spcCol="0" rtlCol="0" fromWordArt="0" anchor="t" anchorCtr="0" forceAA="0" compatLnSpc="1">
            <a:prstTxWarp prst="textNoShape">
              <a:avLst/>
            </a:prstTxWarp>
            <a:noAutofit/>
          </a:bodyPr>
          <a:lstStyle/>
          <a:p>
            <a:pPr algn="ctr" defTabSz="913065"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7605632" y="3184282"/>
            <a:ext cx="1496998" cy="304699"/>
          </a:xfrm>
          <a:prstGeom prst="rect">
            <a:avLst/>
          </a:prstGeom>
          <a:noFill/>
        </p:spPr>
        <p:txBody>
          <a:bodyPr wrap="square" lIns="179099" tIns="0" rIns="179099" bIns="0" rtlCol="0">
            <a:spAutoFit/>
          </a:bodyPr>
          <a:lstStyle/>
          <a:p>
            <a:pPr defTabSz="913362">
              <a:lnSpc>
                <a:spcPct val="90000"/>
              </a:lnSpc>
              <a:spcAft>
                <a:spcPts val="588"/>
              </a:spcAft>
              <a:defRPr/>
            </a:pPr>
            <a:r>
              <a:rPr lang="en-US" sz="1100" kern="0" dirty="0">
                <a:solidFill>
                  <a:srgbClr val="00B0F0"/>
                </a:solidFill>
              </a:rPr>
              <a:t>Communication and Replication</a:t>
            </a:r>
          </a:p>
        </p:txBody>
      </p:sp>
      <p:cxnSp>
        <p:nvCxnSpPr>
          <p:cNvPr id="15" name="Straight Arrow Connector 14"/>
          <p:cNvCxnSpPr>
            <a:endCxn id="29" idx="0"/>
          </p:cNvCxnSpPr>
          <p:nvPr/>
        </p:nvCxnSpPr>
        <p:spPr>
          <a:xfrm flipH="1">
            <a:off x="1681929" y="3034919"/>
            <a:ext cx="9780" cy="478671"/>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a:endCxn id="45" idx="0"/>
          </p:cNvCxnSpPr>
          <p:nvPr/>
        </p:nvCxnSpPr>
        <p:spPr>
          <a:xfrm flipH="1">
            <a:off x="3877292" y="2873297"/>
            <a:ext cx="18714" cy="637473"/>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312" y="1542617"/>
            <a:ext cx="3878484" cy="1520096"/>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1" name="TextBox 20"/>
            <p:cNvSpPr txBox="1"/>
            <p:nvPr/>
          </p:nvSpPr>
          <p:spPr>
            <a:xfrm>
              <a:off x="1612197" y="2418609"/>
              <a:ext cx="2164778" cy="858115"/>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9410" y="4442483"/>
            <a:ext cx="1379599" cy="177851"/>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1762996" y="3172796"/>
            <a:ext cx="2114297" cy="145424"/>
          </a:xfrm>
          <a:prstGeom prst="rect">
            <a:avLst/>
          </a:prstGeom>
          <a:noFill/>
        </p:spPr>
        <p:txBody>
          <a:bodyPr wrap="square" lIns="179099" tIns="0" rIns="179099" bIns="0" rtlCol="0">
            <a:spAutoFit/>
          </a:bodyPr>
          <a:lstStyle>
            <a:defPPr>
              <a:defRPr lang="en-US"/>
            </a:defPPr>
            <a:lvl1pPr defTabSz="913538">
              <a:lnSpc>
                <a:spcPct val="90000"/>
              </a:lnSpc>
              <a:spcAft>
                <a:spcPts val="588"/>
              </a:spcAft>
              <a:defRPr sz="1100">
                <a:solidFill>
                  <a:srgbClr val="505050"/>
                </a:solidFill>
              </a:defRPr>
            </a:lvl1pPr>
          </a:lstStyle>
          <a:p>
            <a:pPr algn="ctr" defTabSz="895541">
              <a:spcAft>
                <a:spcPts val="576"/>
              </a:spcAft>
              <a:defRPr/>
            </a:pPr>
            <a:r>
              <a:rPr lang="en-US" sz="1050" kern="0" dirty="0">
                <a:solidFill>
                  <a:srgbClr val="00B0F0"/>
                </a:solidFill>
              </a:rPr>
              <a:t>Communication Channel</a:t>
            </a:r>
          </a:p>
        </p:txBody>
      </p:sp>
      <p:sp>
        <p:nvSpPr>
          <p:cNvPr id="24" name="Rectangle 23"/>
          <p:cNvSpPr/>
          <p:nvPr/>
        </p:nvSpPr>
        <p:spPr>
          <a:xfrm>
            <a:off x="1991552" y="4090830"/>
            <a:ext cx="1565886" cy="290849"/>
          </a:xfrm>
          <a:prstGeom prst="rect">
            <a:avLst/>
          </a:prstGeom>
          <a:noFill/>
        </p:spPr>
        <p:txBody>
          <a:bodyPr wrap="square" lIns="179099" tIns="0" rIns="179099" bIns="0" rtlCol="0">
            <a:spAutoFit/>
          </a:bodyPr>
          <a:lstStyle/>
          <a:p>
            <a:pPr algn="ctr" defTabSz="913362">
              <a:lnSpc>
                <a:spcPct val="90000"/>
              </a:lnSpc>
              <a:spcAft>
                <a:spcPts val="588"/>
              </a:spcAft>
              <a:defRPr/>
            </a:pPr>
            <a:r>
              <a:rPr lang="en-US" sz="1050" kern="0" dirty="0">
                <a:solidFill>
                  <a:srgbClr val="00B0F0"/>
                </a:solidFill>
              </a:rPr>
              <a:t>Replication channel: </a:t>
            </a:r>
            <a:br>
              <a:rPr lang="en-US" sz="1050" kern="0" dirty="0">
                <a:solidFill>
                  <a:srgbClr val="00B0F0"/>
                </a:solidFill>
              </a:rPr>
            </a:br>
            <a:r>
              <a:rPr lang="en-US" sz="1050" kern="0" dirty="0">
                <a:solidFill>
                  <a:srgbClr val="00B0F0"/>
                </a:solidFill>
              </a:rPr>
              <a:t>Hyper-V Replica</a:t>
            </a:r>
          </a:p>
        </p:txBody>
      </p:sp>
      <p:grpSp>
        <p:nvGrpSpPr>
          <p:cNvPr id="25" name="Group 24"/>
          <p:cNvGrpSpPr/>
          <p:nvPr/>
        </p:nvGrpSpPr>
        <p:grpSpPr>
          <a:xfrm>
            <a:off x="1266079" y="3513590"/>
            <a:ext cx="1495371" cy="1815842"/>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84" rIns="0" bIns="146284" rtlCol="0">
              <a:spAutoFit/>
            </a:bodyPr>
            <a:lstStyle/>
            <a:p>
              <a:pPr defTabSz="914225">
                <a:lnSpc>
                  <a:spcPct val="90000"/>
                </a:lnSpc>
                <a:spcAft>
                  <a:spcPts val="600"/>
                </a:spcAft>
                <a:defRPr/>
              </a:pPr>
              <a:r>
                <a:rPr lang="en-US" sz="1050" kern="0" dirty="0">
                  <a:solidFill>
                    <a:srgbClr val="00B0F0"/>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4515" y="3510770"/>
            <a:ext cx="1454419" cy="1826739"/>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84" rIns="0" bIns="146284"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4225">
                <a:spcAft>
                  <a:spcPts val="588"/>
                </a:spcAft>
                <a:defRPr/>
              </a:pPr>
              <a:r>
                <a:rPr lang="en-US" sz="1050" dirty="0">
                  <a:solidFill>
                    <a:srgbClr val="00B0F0"/>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6420" y="1552396"/>
            <a:ext cx="3878484" cy="1520096"/>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60" name="TextBox 59"/>
            <p:cNvSpPr txBox="1"/>
            <p:nvPr/>
          </p:nvSpPr>
          <p:spPr>
            <a:xfrm>
              <a:off x="1623484" y="2418609"/>
              <a:ext cx="2164778" cy="858115"/>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7656" y="3511507"/>
            <a:ext cx="1479796" cy="1838648"/>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84" rIns="0" bIns="146284" rtlCol="0">
              <a:spAutoFit/>
            </a:bodyPr>
            <a:lstStyle/>
            <a:p>
              <a:pPr algn="r" defTabSz="914225">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8860" y="4866111"/>
            <a:ext cx="192888" cy="370317"/>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0" name="Group 79"/>
          <p:cNvGrpSpPr/>
          <p:nvPr/>
        </p:nvGrpSpPr>
        <p:grpSpPr>
          <a:xfrm>
            <a:off x="462002" y="4856587"/>
            <a:ext cx="192888" cy="370317"/>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4" name="Group 83"/>
          <p:cNvGrpSpPr/>
          <p:nvPr/>
        </p:nvGrpSpPr>
        <p:grpSpPr>
          <a:xfrm>
            <a:off x="252427" y="4858193"/>
            <a:ext cx="192888" cy="370317"/>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8" name="Group 87"/>
          <p:cNvGrpSpPr/>
          <p:nvPr/>
        </p:nvGrpSpPr>
        <p:grpSpPr>
          <a:xfrm>
            <a:off x="4759088" y="4848669"/>
            <a:ext cx="192888" cy="370317"/>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92" name="Group 91"/>
          <p:cNvGrpSpPr/>
          <p:nvPr/>
        </p:nvGrpSpPr>
        <p:grpSpPr>
          <a:xfrm>
            <a:off x="7587914" y="4856587"/>
            <a:ext cx="192888" cy="370317"/>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sp>
        <p:nvSpPr>
          <p:cNvPr id="96" name="Rectangle 95"/>
          <p:cNvSpPr/>
          <p:nvPr/>
        </p:nvSpPr>
        <p:spPr bwMode="auto">
          <a:xfrm>
            <a:off x="3156582" y="5232169"/>
            <a:ext cx="5534848" cy="1136687"/>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a:xfrm>
            <a:off x="3179025" y="5168504"/>
            <a:ext cx="4103036" cy="1590949"/>
          </a:xfrm>
          <a:prstGeom prst="rect">
            <a:avLst/>
          </a:prstGeom>
          <a:noFill/>
          <a:ln w="10795" cap="flat" cmpd="sng" algn="ctr">
            <a:noFill/>
            <a:prstDash val="solid"/>
            <a:headEnd type="none" w="med" len="med"/>
            <a:tailEnd type="none" w="med" len="med"/>
          </a:ln>
          <a:effectLst/>
        </p:spPr>
        <p:txBody>
          <a:bodyPr vert="horz" wrap="square" lIns="182625" tIns="146098" rIns="0" bIns="182625" numCol="1" rtlCol="0" anchor="t" anchorCtr="0" compatLnSpc="1">
            <a:prstTxWarp prst="textNoShape">
              <a:avLst/>
            </a:prstTxWarp>
          </a:bodyPr>
          <a:lstStyle/>
          <a:p>
            <a:pPr defTabSz="931051" fontAlgn="base">
              <a:lnSpc>
                <a:spcPct val="90000"/>
              </a:lnSpc>
              <a:spcAft>
                <a:spcPts val="600"/>
              </a:spcAft>
              <a:defRPr/>
            </a:pPr>
            <a:r>
              <a:rPr lang="en-US" kern="0" dirty="0">
                <a:solidFill>
                  <a:srgbClr val="FFFFFF"/>
                </a:solidFill>
                <a:latin typeface="Segoe UI Light"/>
              </a:rPr>
              <a:t>Key features include:</a:t>
            </a:r>
          </a:p>
          <a:p>
            <a:pPr defTabSz="931051" fontAlgn="base">
              <a:lnSpc>
                <a:spcPct val="90000"/>
              </a:lnSpc>
              <a:spcAft>
                <a:spcPts val="600"/>
              </a:spcAft>
              <a:defRPr/>
            </a:pPr>
            <a:r>
              <a:rPr lang="en-US" sz="1100" kern="0" dirty="0">
                <a:solidFill>
                  <a:srgbClr val="FFFFFF"/>
                </a:solidFill>
                <a:cs typeface="Segoe UI" panose="020B0502040204020203" pitchFamily="34" charset="0"/>
              </a:rPr>
              <a:t>Automated VM protection and replication</a:t>
            </a:r>
          </a:p>
          <a:p>
            <a:pPr defTabSz="931051" fontAlgn="base">
              <a:lnSpc>
                <a:spcPct val="90000"/>
              </a:lnSpc>
              <a:spcAft>
                <a:spcPts val="600"/>
              </a:spcAft>
              <a:defRPr/>
            </a:pPr>
            <a:r>
              <a:rPr lang="en-US" sz="1100" kern="0" dirty="0">
                <a:solidFill>
                  <a:srgbClr val="FFFFFF"/>
                </a:solidFill>
                <a:cs typeface="Segoe UI" panose="020B0502040204020203" pitchFamily="34" charset="0"/>
              </a:rPr>
              <a:t>Remote health monitoring</a:t>
            </a:r>
          </a:p>
          <a:p>
            <a:pPr defTabSz="931051" fontAlgn="base">
              <a:lnSpc>
                <a:spcPct val="90000"/>
              </a:lnSpc>
              <a:spcAft>
                <a:spcPts val="600"/>
              </a:spcAft>
              <a:defRPr/>
            </a:pPr>
            <a:r>
              <a:rPr lang="en-US" sz="1100" kern="0" dirty="0">
                <a:solidFill>
                  <a:srgbClr val="FFFFFF"/>
                </a:solidFill>
                <a:cs typeface="Segoe UI" panose="020B0502040204020203" pitchFamily="34" charset="0"/>
              </a:rPr>
              <a:t>Customizable recovery plans</a:t>
            </a:r>
          </a:p>
        </p:txBody>
      </p:sp>
      <p:sp>
        <p:nvSpPr>
          <p:cNvPr id="98" name="Rectangle 97"/>
          <p:cNvSpPr/>
          <p:nvPr/>
        </p:nvSpPr>
        <p:spPr>
          <a:xfrm>
            <a:off x="6124532" y="5589416"/>
            <a:ext cx="2471199" cy="480063"/>
          </a:xfrm>
          <a:prstGeom prst="rect">
            <a:avLst/>
          </a:prstGeom>
        </p:spPr>
        <p:txBody>
          <a:bodyPr wrap="square">
            <a:spAutoFit/>
          </a:bodyPr>
          <a:lstStyle/>
          <a:p>
            <a:pPr defTabSz="931051" fontAlgn="base">
              <a:lnSpc>
                <a:spcPct val="90000"/>
              </a:lnSpc>
              <a:spcAft>
                <a:spcPts val="600"/>
              </a:spcAft>
            </a:pPr>
            <a:r>
              <a:rPr lang="en-US" sz="1100" dirty="0">
                <a:solidFill>
                  <a:srgbClr val="FFFFFF"/>
                </a:solidFill>
                <a:cs typeface="Segoe UI" panose="020B0502040204020203" pitchFamily="34" charset="0"/>
              </a:rPr>
              <a:t>No-impact recovery plan testing</a:t>
            </a:r>
          </a:p>
          <a:p>
            <a:pPr defTabSz="931051" fontAlgn="base">
              <a:lnSpc>
                <a:spcPct val="90000"/>
              </a:lnSpc>
              <a:spcAft>
                <a:spcPts val="600"/>
              </a:spcAft>
            </a:pPr>
            <a:r>
              <a:rPr lang="en-US" sz="11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10464406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Freeform 12"/>
          <p:cNvSpPr>
            <a:spLocks/>
          </p:cNvSpPr>
          <p:nvPr/>
        </p:nvSpPr>
        <p:spPr bwMode="auto">
          <a:xfrm>
            <a:off x="5560275" y="1042437"/>
            <a:ext cx="3907110" cy="2497724"/>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97" name="Freeform 12"/>
          <p:cNvSpPr>
            <a:spLocks/>
          </p:cNvSpPr>
          <p:nvPr/>
        </p:nvSpPr>
        <p:spPr bwMode="auto">
          <a:xfrm>
            <a:off x="7895971" y="2193451"/>
            <a:ext cx="2098230" cy="1341349"/>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68217A"/>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98" name="TextBox 297"/>
          <p:cNvSpPr txBox="1"/>
          <p:nvPr/>
        </p:nvSpPr>
        <p:spPr>
          <a:xfrm>
            <a:off x="6223047" y="1633802"/>
            <a:ext cx="2195363" cy="544765"/>
          </a:xfrm>
          <a:prstGeom prst="rect">
            <a:avLst/>
          </a:prstGeom>
          <a:noFill/>
        </p:spPr>
        <p:txBody>
          <a:bodyPr wrap="square" lIns="182880" tIns="146304" rIns="182880" bIns="146304" rtlCol="0">
            <a:spAutoFit/>
          </a:bodyPr>
          <a:lstStyle/>
          <a:p>
            <a:pPr algn="ctr">
              <a:lnSpc>
                <a:spcPct val="90000"/>
              </a:lnSpc>
            </a:pPr>
            <a:r>
              <a:rPr lang="en-US" spc="-70" dirty="0" smtClean="0">
                <a:solidFill>
                  <a:schemeClr val="bg1"/>
                </a:solidFill>
              </a:rPr>
              <a:t>Microsoft Azure</a:t>
            </a:r>
          </a:p>
        </p:txBody>
      </p:sp>
      <p:sp>
        <p:nvSpPr>
          <p:cNvPr id="299" name="Flowchart: Process 298"/>
          <p:cNvSpPr/>
          <p:nvPr/>
        </p:nvSpPr>
        <p:spPr bwMode="auto">
          <a:xfrm>
            <a:off x="5590557"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smtClean="0">
                <a:solidFill>
                  <a:schemeClr val="bg1"/>
                </a:solidFill>
                <a:latin typeface="Segoe UI Semibold" panose="020B0702040204020203" pitchFamily="34" charset="0"/>
                <a:ea typeface="Segoe UI" pitchFamily="34" charset="0"/>
                <a:cs typeface="Segoe UI Semibold" panose="020B0702040204020203" pitchFamily="34" charset="0"/>
              </a:rPr>
              <a:t>IaaS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0" name="Flowchart: Process 299"/>
          <p:cNvSpPr/>
          <p:nvPr/>
        </p:nvSpPr>
        <p:spPr bwMode="auto">
          <a:xfrm>
            <a:off x="8376646"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solidFill>
                  <a:schemeClr val="bg1"/>
                </a:solidFill>
                <a:latin typeface="Segoe UI Semibold" panose="020B0702040204020203" pitchFamily="34" charset="0"/>
                <a:ea typeface="Segoe UI" pitchFamily="34" charset="0"/>
                <a:cs typeface="Segoe UI Semibold" panose="020B0702040204020203" pitchFamily="34" charset="0"/>
              </a:rPr>
              <a:t>SaaS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1" name="Flowchart: Process 300"/>
          <p:cNvSpPr/>
          <p:nvPr/>
        </p:nvSpPr>
        <p:spPr bwMode="auto">
          <a:xfrm>
            <a:off x="6864172"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smtClean="0">
                <a:solidFill>
                  <a:schemeClr val="bg1"/>
                </a:solidFill>
                <a:latin typeface="Segoe UI Semibold" panose="020B0702040204020203" pitchFamily="34" charset="0"/>
                <a:ea typeface="Segoe UI" pitchFamily="34" charset="0"/>
                <a:cs typeface="Segoe UI Semibold" panose="020B0702040204020203" pitchFamily="34" charset="0"/>
              </a:rPr>
              <a:t>PaaS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cxnSp>
        <p:nvCxnSpPr>
          <p:cNvPr id="302" name="Straight Connector 301"/>
          <p:cNvCxnSpPr/>
          <p:nvPr/>
        </p:nvCxnSpPr>
        <p:spPr>
          <a:xfrm flipH="1">
            <a:off x="6811910" y="2354690"/>
            <a:ext cx="1844" cy="1026237"/>
          </a:xfrm>
          <a:prstGeom prst="line">
            <a:avLst/>
          </a:prstGeom>
          <a:ln w="38100">
            <a:solidFill>
              <a:srgbClr val="FFFFFF">
                <a:alpha val="25098"/>
              </a:srgb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03" name="Group 302"/>
          <p:cNvGrpSpPr/>
          <p:nvPr/>
        </p:nvGrpSpPr>
        <p:grpSpPr>
          <a:xfrm>
            <a:off x="6097160" y="3310613"/>
            <a:ext cx="338604" cy="650132"/>
            <a:chOff x="9071737" y="5772887"/>
            <a:chExt cx="377892" cy="725566"/>
          </a:xfrm>
        </p:grpSpPr>
        <p:sp>
          <p:nvSpPr>
            <p:cNvPr id="304" name="Oval 303"/>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6" name="Rectangle 305"/>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7" name="Rectangle 306"/>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08" name="Group 307"/>
          <p:cNvGrpSpPr/>
          <p:nvPr/>
        </p:nvGrpSpPr>
        <p:grpSpPr>
          <a:xfrm>
            <a:off x="7274768" y="3287941"/>
            <a:ext cx="338604" cy="650132"/>
            <a:chOff x="9071737" y="5772887"/>
            <a:chExt cx="377892" cy="725566"/>
          </a:xfrm>
        </p:grpSpPr>
        <p:sp>
          <p:nvSpPr>
            <p:cNvPr id="309" name="Oval 308"/>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0" name="Oval 309"/>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1" name="Rectangle 310"/>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2" name="Rectangle 311"/>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3" name="Group 312"/>
          <p:cNvGrpSpPr/>
          <p:nvPr/>
        </p:nvGrpSpPr>
        <p:grpSpPr>
          <a:xfrm>
            <a:off x="8767751" y="3304370"/>
            <a:ext cx="338604" cy="650132"/>
            <a:chOff x="9071737" y="5772887"/>
            <a:chExt cx="377892" cy="725566"/>
          </a:xfrm>
        </p:grpSpPr>
        <p:sp>
          <p:nvSpPr>
            <p:cNvPr id="314" name="Oval 313"/>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5" name="Oval 314"/>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6" name="Rectangle 315"/>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7" name="Rectangle 316"/>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77" name="Group 376"/>
          <p:cNvGrpSpPr/>
          <p:nvPr/>
        </p:nvGrpSpPr>
        <p:grpSpPr>
          <a:xfrm>
            <a:off x="2292657" y="4632630"/>
            <a:ext cx="6549920" cy="1758532"/>
            <a:chOff x="2292657" y="4785030"/>
            <a:chExt cx="6549920" cy="1758532"/>
          </a:xfrm>
        </p:grpSpPr>
        <p:sp>
          <p:nvSpPr>
            <p:cNvPr id="378" name="Rectangle 377"/>
            <p:cNvSpPr>
              <a:spLocks noChangeArrowheads="1"/>
            </p:cNvSpPr>
            <p:nvPr/>
          </p:nvSpPr>
          <p:spPr bwMode="auto">
            <a:xfrm>
              <a:off x="5668668" y="5394212"/>
              <a:ext cx="687388" cy="100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17"/>
            <p:cNvSpPr>
              <a:spLocks/>
            </p:cNvSpPr>
            <p:nvPr/>
          </p:nvSpPr>
          <p:spPr bwMode="auto">
            <a:xfrm>
              <a:off x="5311826" y="5812528"/>
              <a:ext cx="3530751" cy="729142"/>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0" name="Rectangle 9"/>
            <p:cNvSpPr>
              <a:spLocks noChangeArrowheads="1"/>
            </p:cNvSpPr>
            <p:nvPr/>
          </p:nvSpPr>
          <p:spPr bwMode="auto">
            <a:xfrm>
              <a:off x="4569903" y="5031137"/>
              <a:ext cx="649288" cy="14747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Rectangle 11"/>
            <p:cNvSpPr>
              <a:spLocks noChangeArrowheads="1"/>
            </p:cNvSpPr>
            <p:nvPr/>
          </p:nvSpPr>
          <p:spPr bwMode="auto">
            <a:xfrm>
              <a:off x="4374641" y="5461349"/>
              <a:ext cx="258763" cy="1044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82" name="Group 381"/>
            <p:cNvGrpSpPr/>
            <p:nvPr/>
          </p:nvGrpSpPr>
          <p:grpSpPr>
            <a:xfrm>
              <a:off x="4801678" y="4785030"/>
              <a:ext cx="1082461" cy="1758532"/>
              <a:chOff x="10761663" y="4627563"/>
              <a:chExt cx="1382713" cy="2246312"/>
            </a:xfrm>
          </p:grpSpPr>
          <p:sp>
            <p:nvSpPr>
              <p:cNvPr id="391" name="Rectangle 23"/>
              <p:cNvSpPr>
                <a:spLocks noChangeArrowheads="1"/>
              </p:cNvSpPr>
              <p:nvPr/>
            </p:nvSpPr>
            <p:spPr bwMode="auto">
              <a:xfrm>
                <a:off x="10826751" y="4652963"/>
                <a:ext cx="1254125" cy="2220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Rectangle 24"/>
              <p:cNvSpPr>
                <a:spLocks noChangeArrowheads="1"/>
              </p:cNvSpPr>
              <p:nvPr/>
            </p:nvSpPr>
            <p:spPr bwMode="auto">
              <a:xfrm>
                <a:off x="11517313" y="6556375"/>
                <a:ext cx="161925" cy="3175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Rectangle 27"/>
              <p:cNvSpPr>
                <a:spLocks noChangeArrowheads="1"/>
              </p:cNvSpPr>
              <p:nvPr/>
            </p:nvSpPr>
            <p:spPr bwMode="auto">
              <a:xfrm>
                <a:off x="11231563" y="6556375"/>
                <a:ext cx="165100" cy="3175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Rectangle 28"/>
              <p:cNvSpPr>
                <a:spLocks noChangeArrowheads="1"/>
              </p:cNvSpPr>
              <p:nvPr/>
            </p:nvSpPr>
            <p:spPr bwMode="auto">
              <a:xfrm>
                <a:off x="10950576" y="544512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Rectangle 29"/>
              <p:cNvSpPr>
                <a:spLocks noChangeArrowheads="1"/>
              </p:cNvSpPr>
              <p:nvPr/>
            </p:nvSpPr>
            <p:spPr bwMode="auto">
              <a:xfrm>
                <a:off x="10950576" y="572770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Rectangle 30"/>
              <p:cNvSpPr>
                <a:spLocks noChangeArrowheads="1"/>
              </p:cNvSpPr>
              <p:nvPr/>
            </p:nvSpPr>
            <p:spPr bwMode="auto">
              <a:xfrm>
                <a:off x="10950576" y="601027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Rectangle 31"/>
              <p:cNvSpPr>
                <a:spLocks noChangeArrowheads="1"/>
              </p:cNvSpPr>
              <p:nvPr/>
            </p:nvSpPr>
            <p:spPr bwMode="auto">
              <a:xfrm>
                <a:off x="10950576" y="629285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Rectangle 32"/>
              <p:cNvSpPr>
                <a:spLocks noChangeArrowheads="1"/>
              </p:cNvSpPr>
              <p:nvPr/>
            </p:nvSpPr>
            <p:spPr bwMode="auto">
              <a:xfrm>
                <a:off x="10950576" y="487997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Rectangle 33"/>
              <p:cNvSpPr>
                <a:spLocks noChangeArrowheads="1"/>
              </p:cNvSpPr>
              <p:nvPr/>
            </p:nvSpPr>
            <p:spPr bwMode="auto">
              <a:xfrm>
                <a:off x="10950576" y="516255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Rectangle 52"/>
              <p:cNvSpPr>
                <a:spLocks noChangeArrowheads="1"/>
              </p:cNvSpPr>
              <p:nvPr/>
            </p:nvSpPr>
            <p:spPr bwMode="auto">
              <a:xfrm>
                <a:off x="10761663" y="4627563"/>
                <a:ext cx="1382713" cy="47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3" name="Rectangle 35"/>
            <p:cNvSpPr>
              <a:spLocks noChangeArrowheads="1"/>
            </p:cNvSpPr>
            <p:nvPr/>
          </p:nvSpPr>
          <p:spPr bwMode="auto">
            <a:xfrm>
              <a:off x="4429042" y="6268519"/>
              <a:ext cx="54320" cy="2047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Rectangle 34"/>
            <p:cNvSpPr>
              <a:spLocks noChangeArrowheads="1"/>
            </p:cNvSpPr>
            <p:nvPr/>
          </p:nvSpPr>
          <p:spPr bwMode="auto">
            <a:xfrm>
              <a:off x="2292657" y="6472557"/>
              <a:ext cx="2850214" cy="6751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Oval 36"/>
            <p:cNvSpPr>
              <a:spLocks noChangeArrowheads="1"/>
            </p:cNvSpPr>
            <p:nvPr/>
          </p:nvSpPr>
          <p:spPr bwMode="auto">
            <a:xfrm>
              <a:off x="4318313" y="6087800"/>
              <a:ext cx="271599" cy="2715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Oval 37"/>
            <p:cNvSpPr>
              <a:spLocks noChangeArrowheads="1"/>
            </p:cNvSpPr>
            <p:nvPr/>
          </p:nvSpPr>
          <p:spPr bwMode="auto">
            <a:xfrm>
              <a:off x="4354874" y="5947823"/>
              <a:ext cx="200564" cy="19952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Rectangle 38"/>
            <p:cNvSpPr>
              <a:spLocks noChangeArrowheads="1"/>
            </p:cNvSpPr>
            <p:nvPr/>
          </p:nvSpPr>
          <p:spPr bwMode="auto">
            <a:xfrm>
              <a:off x="4785254" y="6268519"/>
              <a:ext cx="53275" cy="2047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Oval 39"/>
            <p:cNvSpPr>
              <a:spLocks noChangeArrowheads="1"/>
            </p:cNvSpPr>
            <p:nvPr/>
          </p:nvSpPr>
          <p:spPr bwMode="auto">
            <a:xfrm>
              <a:off x="4673480" y="6087800"/>
              <a:ext cx="273688" cy="2715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Oval 40"/>
            <p:cNvSpPr>
              <a:spLocks noChangeArrowheads="1"/>
            </p:cNvSpPr>
            <p:nvPr/>
          </p:nvSpPr>
          <p:spPr bwMode="auto">
            <a:xfrm>
              <a:off x="4711086" y="5947823"/>
              <a:ext cx="199521" cy="19952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Rectangle 93"/>
            <p:cNvSpPr>
              <a:spLocks noChangeArrowheads="1"/>
            </p:cNvSpPr>
            <p:nvPr/>
          </p:nvSpPr>
          <p:spPr bwMode="auto">
            <a:xfrm>
              <a:off x="5768832" y="6473261"/>
              <a:ext cx="498723" cy="6681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2" name="Freeform 9"/>
          <p:cNvSpPr>
            <a:spLocks/>
          </p:cNvSpPr>
          <p:nvPr/>
        </p:nvSpPr>
        <p:spPr bwMode="auto">
          <a:xfrm>
            <a:off x="7297977" y="5469345"/>
            <a:ext cx="4907737" cy="919922"/>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 name="Title 1"/>
          <p:cNvSpPr>
            <a:spLocks noGrp="1"/>
          </p:cNvSpPr>
          <p:nvPr>
            <p:ph type="title" idx="4294967295"/>
          </p:nvPr>
        </p:nvSpPr>
        <p:spPr>
          <a:xfrm>
            <a:off x="536575" y="288925"/>
            <a:ext cx="11655425" cy="900113"/>
          </a:xfrm>
          <a:prstGeom prst="rect">
            <a:avLst/>
          </a:prstGeom>
        </p:spPr>
        <p:txBody>
          <a:bodyPr/>
          <a:lstStyle/>
          <a:p>
            <a:r>
              <a:rPr lang="da-DK" sz="4800" dirty="0" smtClean="0"/>
              <a:t>Microsoft Azure Key Vault</a:t>
            </a:r>
            <a:endParaRPr lang="da-DK" sz="4800" dirty="0"/>
          </a:p>
        </p:txBody>
      </p:sp>
      <p:grpSp>
        <p:nvGrpSpPr>
          <p:cNvPr id="219" name="Group 218"/>
          <p:cNvGrpSpPr/>
          <p:nvPr/>
        </p:nvGrpSpPr>
        <p:grpSpPr>
          <a:xfrm>
            <a:off x="11263454" y="5311599"/>
            <a:ext cx="283540" cy="498956"/>
            <a:chOff x="3431945" y="4082032"/>
            <a:chExt cx="291687" cy="559995"/>
          </a:xfrm>
        </p:grpSpPr>
        <p:sp>
          <p:nvSpPr>
            <p:cNvPr id="220"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221"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222"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grpSp>
      <p:grpSp>
        <p:nvGrpSpPr>
          <p:cNvPr id="97" name="Group 96"/>
          <p:cNvGrpSpPr/>
          <p:nvPr/>
        </p:nvGrpSpPr>
        <p:grpSpPr>
          <a:xfrm>
            <a:off x="10801980" y="5156853"/>
            <a:ext cx="283540" cy="498956"/>
            <a:chOff x="3431945" y="4082032"/>
            <a:chExt cx="291687" cy="559995"/>
          </a:xfrm>
        </p:grpSpPr>
        <p:sp>
          <p:nvSpPr>
            <p:cNvPr id="98"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99"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100"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grpSp>
      <p:sp>
        <p:nvSpPr>
          <p:cNvPr id="195" name="Rectangle 194"/>
          <p:cNvSpPr/>
          <p:nvPr>
            <p:custDataLst>
              <p:tags r:id="rId1"/>
            </p:custDataLst>
          </p:nvPr>
        </p:nvSpPr>
        <p:spPr bwMode="auto">
          <a:xfrm>
            <a:off x="269240" y="1389240"/>
            <a:ext cx="5020344" cy="2215991"/>
          </a:xfrm>
          <a:prstGeom prst="rect">
            <a:avLst/>
          </a:prstGeom>
          <a:ln>
            <a:noFill/>
          </a:ln>
        </p:spPr>
        <p:txBody>
          <a:bodyPr vert="horz" wrap="square" lIns="146304" tIns="0" rIns="0" bIns="0" rtlCol="0">
            <a:spAutoFit/>
          </a:bodyPr>
          <a:lstStyle/>
          <a:p>
            <a:r>
              <a:rPr lang="en-US" sz="2000" dirty="0" smtClean="0">
                <a:solidFill>
                  <a:schemeClr val="bg1"/>
                </a:solidFill>
                <a:latin typeface="+mj-lt"/>
              </a:rPr>
              <a:t>Key Vault offers an easy</a:t>
            </a:r>
            <a:r>
              <a:rPr lang="en-US" sz="2000" dirty="0">
                <a:solidFill>
                  <a:schemeClr val="bg1"/>
                </a:solidFill>
                <a:latin typeface="+mj-lt"/>
              </a:rPr>
              <a:t>, cost-effective way to safeguard keys and other secrets used by cloud apps and </a:t>
            </a:r>
            <a:r>
              <a:rPr lang="en-US" sz="2000" dirty="0" smtClean="0">
                <a:solidFill>
                  <a:schemeClr val="bg1"/>
                </a:solidFill>
                <a:latin typeface="+mj-lt"/>
              </a:rPr>
              <a:t>services</a:t>
            </a:r>
            <a:r>
              <a:rPr lang="en-US" sz="2000" dirty="0">
                <a:solidFill>
                  <a:schemeClr val="bg1"/>
                </a:solidFill>
                <a:latin typeface="+mj-lt"/>
              </a:rPr>
              <a:t> </a:t>
            </a:r>
            <a:r>
              <a:rPr lang="en-US" sz="2000" dirty="0" smtClean="0">
                <a:solidFill>
                  <a:schemeClr val="bg1"/>
                </a:solidFill>
                <a:latin typeface="+mj-lt"/>
              </a:rPr>
              <a:t>using HSMs</a:t>
            </a:r>
            <a:r>
              <a:rPr lang="en-US" sz="2000" dirty="0">
                <a:solidFill>
                  <a:schemeClr val="bg1"/>
                </a:solidFill>
                <a:latin typeface="+mj-lt"/>
              </a:rPr>
              <a:t>.</a:t>
            </a:r>
            <a:endParaRPr lang="en-US" sz="2000" dirty="0" smtClean="0">
              <a:solidFill>
                <a:schemeClr val="bg1"/>
              </a:solidFill>
              <a:latin typeface="+mj-lt"/>
            </a:endParaRPr>
          </a:p>
          <a:p>
            <a:endParaRPr lang="en-US" sz="2000" dirty="0">
              <a:solidFill>
                <a:schemeClr val="bg1"/>
              </a:solidFill>
              <a:latin typeface="+mj-lt"/>
            </a:endParaRPr>
          </a:p>
          <a:p>
            <a:r>
              <a:rPr lang="en-US" sz="1600" dirty="0" smtClean="0">
                <a:solidFill>
                  <a:schemeClr val="bg1"/>
                </a:solidFill>
              </a:rPr>
              <a:t>You manage your keys and secrets</a:t>
            </a:r>
          </a:p>
          <a:p>
            <a:endParaRPr lang="en-US" sz="1600" dirty="0">
              <a:solidFill>
                <a:schemeClr val="bg1"/>
              </a:solidFill>
            </a:endParaRPr>
          </a:p>
          <a:p>
            <a:r>
              <a:rPr lang="en-US" sz="1600" dirty="0" smtClean="0">
                <a:solidFill>
                  <a:schemeClr val="bg1"/>
                </a:solidFill>
              </a:rPr>
              <a:t>Applications get high performance access to your keys and secrets… on your terms</a:t>
            </a:r>
            <a:endParaRPr lang="en-US" sz="1600" dirty="0">
              <a:solidFill>
                <a:schemeClr val="bg1"/>
              </a:solidFill>
            </a:endParaRPr>
          </a:p>
        </p:txBody>
      </p:sp>
      <p:sp>
        <p:nvSpPr>
          <p:cNvPr id="132" name="Rectangle 131"/>
          <p:cNvSpPr/>
          <p:nvPr>
            <p:custDataLst>
              <p:tags r:id="rId2"/>
            </p:custDataLst>
          </p:nvPr>
        </p:nvSpPr>
        <p:spPr bwMode="auto">
          <a:xfrm>
            <a:off x="5952382" y="4660218"/>
            <a:ext cx="674907" cy="338554"/>
          </a:xfrm>
          <a:prstGeom prst="rect">
            <a:avLst/>
          </a:prstGeom>
          <a:ln>
            <a:noFill/>
          </a:ln>
        </p:spPr>
        <p:txBody>
          <a:bodyPr vert="horz" wrap="square" lIns="0" tIns="0" rIns="0" bIns="0" rtlCol="0">
            <a:spAutoFit/>
          </a:bodyPr>
          <a:lstStyle/>
          <a:p>
            <a:r>
              <a:rPr lang="en-US" sz="1100" dirty="0" smtClean="0">
                <a:solidFill>
                  <a:schemeClr val="bg1"/>
                </a:solidFill>
              </a:rPr>
              <a:t>Import </a:t>
            </a:r>
            <a:br>
              <a:rPr lang="en-US" sz="1100" dirty="0" smtClean="0">
                <a:solidFill>
                  <a:schemeClr val="bg1"/>
                </a:solidFill>
              </a:rPr>
            </a:br>
            <a:r>
              <a:rPr lang="en-US" sz="1100" dirty="0" smtClean="0">
                <a:solidFill>
                  <a:schemeClr val="bg1"/>
                </a:solidFill>
              </a:rPr>
              <a:t>keys</a:t>
            </a:r>
            <a:endParaRPr lang="en-US" sz="1100" dirty="0">
              <a:solidFill>
                <a:schemeClr val="bg1"/>
              </a:solidFill>
            </a:endParaRPr>
          </a:p>
        </p:txBody>
      </p:sp>
      <p:grpSp>
        <p:nvGrpSpPr>
          <p:cNvPr id="401" name="Group 400"/>
          <p:cNvGrpSpPr/>
          <p:nvPr/>
        </p:nvGrpSpPr>
        <p:grpSpPr>
          <a:xfrm>
            <a:off x="5678392" y="5052279"/>
            <a:ext cx="1051821" cy="1318575"/>
            <a:chOff x="5765674" y="5228743"/>
            <a:chExt cx="1051821" cy="1318575"/>
          </a:xfrm>
        </p:grpSpPr>
        <p:sp>
          <p:nvSpPr>
            <p:cNvPr id="402" name="Rectangle 5"/>
            <p:cNvSpPr>
              <a:spLocks noChangeArrowheads="1"/>
            </p:cNvSpPr>
            <p:nvPr/>
          </p:nvSpPr>
          <p:spPr bwMode="auto">
            <a:xfrm>
              <a:off x="5815269" y="5228743"/>
              <a:ext cx="952501" cy="1318575"/>
            </a:xfrm>
            <a:prstGeom prst="rect">
              <a:avLst/>
            </a:prstGeom>
            <a:solidFill>
              <a:schemeClr val="tx1"/>
            </a:solidFill>
            <a:ln>
              <a:noFill/>
            </a:ln>
            <a:effectLst>
              <a:outerShdw blurRad="254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p>
          </p:txBody>
        </p:sp>
        <p:grpSp>
          <p:nvGrpSpPr>
            <p:cNvPr id="403" name="Group 402"/>
            <p:cNvGrpSpPr/>
            <p:nvPr/>
          </p:nvGrpSpPr>
          <p:grpSpPr>
            <a:xfrm>
              <a:off x="6135493" y="5699578"/>
              <a:ext cx="313494" cy="508199"/>
              <a:chOff x="11390247" y="3747595"/>
              <a:chExt cx="313494" cy="508199"/>
            </a:xfrm>
          </p:grpSpPr>
          <p:sp>
            <p:nvSpPr>
              <p:cNvPr id="405" name="Freeform 7"/>
              <p:cNvSpPr>
                <a:spLocks/>
              </p:cNvSpPr>
              <p:nvPr/>
            </p:nvSpPr>
            <p:spPr bwMode="auto">
              <a:xfrm>
                <a:off x="11451215" y="3747595"/>
                <a:ext cx="191951" cy="221059"/>
              </a:xfrm>
              <a:custGeom>
                <a:avLst/>
                <a:gdLst>
                  <a:gd name="T0" fmla="*/ 206 w 206"/>
                  <a:gd name="T1" fmla="*/ 237 h 237"/>
                  <a:gd name="T2" fmla="*/ 161 w 206"/>
                  <a:gd name="T3" fmla="*/ 237 h 237"/>
                  <a:gd name="T4" fmla="*/ 161 w 206"/>
                  <a:gd name="T5" fmla="*/ 103 h 237"/>
                  <a:gd name="T6" fmla="*/ 103 w 206"/>
                  <a:gd name="T7" fmla="*/ 46 h 237"/>
                  <a:gd name="T8" fmla="*/ 45 w 206"/>
                  <a:gd name="T9" fmla="*/ 103 h 237"/>
                  <a:gd name="T10" fmla="*/ 45 w 206"/>
                  <a:gd name="T11" fmla="*/ 237 h 237"/>
                  <a:gd name="T12" fmla="*/ 0 w 206"/>
                  <a:gd name="T13" fmla="*/ 237 h 237"/>
                  <a:gd name="T14" fmla="*/ 0 w 206"/>
                  <a:gd name="T15" fmla="*/ 103 h 237"/>
                  <a:gd name="T16" fmla="*/ 103 w 206"/>
                  <a:gd name="T17" fmla="*/ 0 h 237"/>
                  <a:gd name="T18" fmla="*/ 206 w 206"/>
                  <a:gd name="T19" fmla="*/ 103 h 237"/>
                  <a:gd name="T20" fmla="*/ 206 w 206"/>
                  <a:gd name="T21"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37">
                    <a:moveTo>
                      <a:pt x="206" y="237"/>
                    </a:moveTo>
                    <a:cubicBezTo>
                      <a:pt x="161" y="237"/>
                      <a:pt x="161" y="237"/>
                      <a:pt x="161" y="237"/>
                    </a:cubicBezTo>
                    <a:cubicBezTo>
                      <a:pt x="161" y="103"/>
                      <a:pt x="161" y="103"/>
                      <a:pt x="161" y="103"/>
                    </a:cubicBezTo>
                    <a:cubicBezTo>
                      <a:pt x="161" y="72"/>
                      <a:pt x="135" y="46"/>
                      <a:pt x="103" y="46"/>
                    </a:cubicBezTo>
                    <a:cubicBezTo>
                      <a:pt x="71" y="46"/>
                      <a:pt x="45" y="72"/>
                      <a:pt x="45" y="103"/>
                    </a:cubicBezTo>
                    <a:cubicBezTo>
                      <a:pt x="45" y="237"/>
                      <a:pt x="45" y="237"/>
                      <a:pt x="45" y="237"/>
                    </a:cubicBezTo>
                    <a:cubicBezTo>
                      <a:pt x="0" y="237"/>
                      <a:pt x="0" y="237"/>
                      <a:pt x="0" y="237"/>
                    </a:cubicBezTo>
                    <a:cubicBezTo>
                      <a:pt x="0" y="103"/>
                      <a:pt x="0" y="103"/>
                      <a:pt x="0" y="103"/>
                    </a:cubicBezTo>
                    <a:cubicBezTo>
                      <a:pt x="0" y="47"/>
                      <a:pt x="46" y="0"/>
                      <a:pt x="103" y="0"/>
                    </a:cubicBezTo>
                    <a:cubicBezTo>
                      <a:pt x="160" y="0"/>
                      <a:pt x="206" y="47"/>
                      <a:pt x="206" y="103"/>
                    </a:cubicBezTo>
                    <a:lnTo>
                      <a:pt x="206" y="237"/>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6" name="Rectangle 8"/>
              <p:cNvSpPr>
                <a:spLocks noChangeArrowheads="1"/>
              </p:cNvSpPr>
              <p:nvPr/>
            </p:nvSpPr>
            <p:spPr bwMode="auto">
              <a:xfrm>
                <a:off x="11390247" y="3961180"/>
                <a:ext cx="313494" cy="294614"/>
              </a:xfrm>
              <a:prstGeom prst="rect">
                <a:avLst/>
              </a:prstGeom>
              <a:solidFill>
                <a:srgbClr val="FDB81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7" name="Rectangle 9"/>
              <p:cNvSpPr>
                <a:spLocks noChangeArrowheads="1"/>
              </p:cNvSpPr>
              <p:nvPr/>
            </p:nvSpPr>
            <p:spPr bwMode="auto">
              <a:xfrm>
                <a:off x="11390247" y="3961180"/>
                <a:ext cx="81422" cy="294614"/>
              </a:xfrm>
              <a:prstGeom prst="rect">
                <a:avLst/>
              </a:prstGeom>
              <a:solidFill>
                <a:srgbClr val="F78C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8" name="Freeform 10"/>
              <p:cNvSpPr>
                <a:spLocks/>
              </p:cNvSpPr>
              <p:nvPr/>
            </p:nvSpPr>
            <p:spPr bwMode="auto">
              <a:xfrm>
                <a:off x="11515330" y="4056369"/>
                <a:ext cx="63328" cy="111709"/>
              </a:xfrm>
              <a:custGeom>
                <a:avLst/>
                <a:gdLst>
                  <a:gd name="T0" fmla="*/ 68 w 68"/>
                  <a:gd name="T1" fmla="*/ 34 h 120"/>
                  <a:gd name="T2" fmla="*/ 34 w 68"/>
                  <a:gd name="T3" fmla="*/ 0 h 120"/>
                  <a:gd name="T4" fmla="*/ 0 w 68"/>
                  <a:gd name="T5" fmla="*/ 34 h 120"/>
                  <a:gd name="T6" fmla="*/ 22 w 68"/>
                  <a:gd name="T7" fmla="*/ 66 h 120"/>
                  <a:gd name="T8" fmla="*/ 22 w 68"/>
                  <a:gd name="T9" fmla="*/ 120 h 120"/>
                  <a:gd name="T10" fmla="*/ 45 w 68"/>
                  <a:gd name="T11" fmla="*/ 120 h 120"/>
                  <a:gd name="T12" fmla="*/ 45 w 68"/>
                  <a:gd name="T13" fmla="*/ 66 h 120"/>
                  <a:gd name="T14" fmla="*/ 68 w 68"/>
                  <a:gd name="T15" fmla="*/ 34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20">
                    <a:moveTo>
                      <a:pt x="68" y="34"/>
                    </a:moveTo>
                    <a:cubicBezTo>
                      <a:pt x="68" y="15"/>
                      <a:pt x="53" y="0"/>
                      <a:pt x="34" y="0"/>
                    </a:cubicBezTo>
                    <a:cubicBezTo>
                      <a:pt x="15" y="0"/>
                      <a:pt x="0" y="15"/>
                      <a:pt x="0" y="34"/>
                    </a:cubicBezTo>
                    <a:cubicBezTo>
                      <a:pt x="0" y="49"/>
                      <a:pt x="9" y="61"/>
                      <a:pt x="22" y="66"/>
                    </a:cubicBezTo>
                    <a:cubicBezTo>
                      <a:pt x="22" y="120"/>
                      <a:pt x="22" y="120"/>
                      <a:pt x="22" y="120"/>
                    </a:cubicBezTo>
                    <a:cubicBezTo>
                      <a:pt x="45" y="120"/>
                      <a:pt x="45" y="120"/>
                      <a:pt x="45" y="120"/>
                    </a:cubicBezTo>
                    <a:cubicBezTo>
                      <a:pt x="45" y="66"/>
                      <a:pt x="45" y="66"/>
                      <a:pt x="45" y="66"/>
                    </a:cubicBezTo>
                    <a:cubicBezTo>
                      <a:pt x="59" y="61"/>
                      <a:pt x="68" y="49"/>
                      <a:pt x="68" y="34"/>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grpSp>
        <p:sp>
          <p:nvSpPr>
            <p:cNvPr id="404" name="TextBox 403"/>
            <p:cNvSpPr txBox="1"/>
            <p:nvPr/>
          </p:nvSpPr>
          <p:spPr>
            <a:xfrm>
              <a:off x="5765674" y="5230424"/>
              <a:ext cx="1051821" cy="544765"/>
            </a:xfrm>
            <a:prstGeom prst="rect">
              <a:avLst/>
            </a:prstGeom>
            <a:noFill/>
          </p:spPr>
          <p:txBody>
            <a:bodyPr wrap="square" lIns="182880" tIns="146304" rIns="182880" bIns="146304" rtlCol="0">
              <a:spAutoFit/>
            </a:bodyPr>
            <a:lstStyle/>
            <a:p>
              <a:pPr algn="ctr">
                <a:lnSpc>
                  <a:spcPct val="90000"/>
                </a:lnSpc>
              </a:pPr>
              <a:r>
                <a:rPr lang="en-US" b="1" dirty="0" smtClean="0">
                  <a:solidFill>
                    <a:schemeClr val="bg1"/>
                  </a:solidFill>
                </a:rPr>
                <a:t>HSM</a:t>
              </a:r>
            </a:p>
          </p:txBody>
        </p:sp>
      </p:grpSp>
      <p:cxnSp>
        <p:nvCxnSpPr>
          <p:cNvPr id="11" name="Straight Connector 10"/>
          <p:cNvCxnSpPr/>
          <p:nvPr/>
        </p:nvCxnSpPr>
        <p:spPr>
          <a:xfrm>
            <a:off x="6477303" y="3434662"/>
            <a:ext cx="0" cy="1613695"/>
          </a:xfrm>
          <a:prstGeom prst="line">
            <a:avLst/>
          </a:prstGeom>
          <a:ln w="76200">
            <a:solidFill>
              <a:schemeClr val="bg1">
                <a:lumMod val="7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566413" y="3097598"/>
            <a:ext cx="4427788" cy="496291"/>
            <a:chOff x="5566413" y="3097598"/>
            <a:chExt cx="4427788" cy="496291"/>
          </a:xfrm>
        </p:grpSpPr>
        <p:grpSp>
          <p:nvGrpSpPr>
            <p:cNvPr id="13" name="Group 12"/>
            <p:cNvGrpSpPr/>
            <p:nvPr/>
          </p:nvGrpSpPr>
          <p:grpSpPr>
            <a:xfrm>
              <a:off x="5566413" y="3133095"/>
              <a:ext cx="4427788" cy="433820"/>
              <a:chOff x="6086326" y="3107267"/>
              <a:chExt cx="4427788" cy="433820"/>
            </a:xfrm>
          </p:grpSpPr>
          <p:pic>
            <p:nvPicPr>
              <p:cNvPr id="9" name="Picture 8"/>
              <p:cNvPicPr>
                <a:picLocks noChangeAspect="1"/>
              </p:cNvPicPr>
              <p:nvPr/>
            </p:nvPicPr>
            <p:blipFill rotWithShape="1">
              <a:blip r:embed="rId5">
                <a:duotone>
                  <a:prstClr val="black"/>
                  <a:srgbClr val="D5EDFF">
                    <a:tint val="45000"/>
                    <a:satMod val="400000"/>
                  </a:srgbClr>
                </a:duotone>
                <a:extLst>
                  <a:ext uri="{28A0092B-C50C-407E-A947-70E740481C1C}">
                    <a14:useLocalDpi xmlns:a14="http://schemas.microsoft.com/office/drawing/2010/main" val="0"/>
                  </a:ext>
                </a:extLst>
              </a:blip>
              <a:srcRect t="82683"/>
              <a:stretch/>
            </p:blipFill>
            <p:spPr>
              <a:xfrm>
                <a:off x="6086326" y="3107267"/>
                <a:ext cx="3907875" cy="432855"/>
              </a:xfrm>
              <a:prstGeom prst="rect">
                <a:avLst/>
              </a:prstGeom>
            </p:spPr>
          </p:pic>
          <p:pic>
            <p:nvPicPr>
              <p:cNvPr id="12" name="Picture 11"/>
              <p:cNvPicPr>
                <a:picLocks noChangeAspect="1"/>
              </p:cNvPicPr>
              <p:nvPr/>
            </p:nvPicPr>
            <p:blipFill rotWithShape="1">
              <a:blip r:embed="rId5" cstate="print">
                <a:duotone>
                  <a:prstClr val="black"/>
                  <a:srgbClr val="D5EDFF">
                    <a:tint val="45000"/>
                    <a:satMod val="400000"/>
                  </a:srgbClr>
                </a:duotone>
                <a:extLst>
                  <a:ext uri="{28A0092B-C50C-407E-A947-70E740481C1C}">
                    <a14:useLocalDpi xmlns:a14="http://schemas.microsoft.com/office/drawing/2010/main" val="0"/>
                  </a:ext>
                </a:extLst>
              </a:blip>
              <a:srcRect t="67829"/>
              <a:stretch/>
            </p:blipFill>
            <p:spPr>
              <a:xfrm>
                <a:off x="8407196" y="3107517"/>
                <a:ext cx="2106918" cy="433570"/>
              </a:xfrm>
              <a:prstGeom prst="rect">
                <a:avLst/>
              </a:prstGeom>
            </p:spPr>
          </p:pic>
        </p:gr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7170743" y="3168700"/>
              <a:ext cx="341816" cy="298505"/>
            </a:xfrm>
            <a:prstGeom prst="rect">
              <a:avLst/>
            </a:prstGeom>
          </p:spPr>
        </p:pic>
        <p:sp>
          <p:nvSpPr>
            <p:cNvPr id="161" name="TextBox 160"/>
            <p:cNvSpPr txBox="1"/>
            <p:nvPr/>
          </p:nvSpPr>
          <p:spPr>
            <a:xfrm>
              <a:off x="7408666" y="3097598"/>
              <a:ext cx="1697689" cy="496291"/>
            </a:xfrm>
            <a:prstGeom prst="rect">
              <a:avLst/>
            </a:prstGeom>
            <a:noFill/>
          </p:spPr>
          <p:txBody>
            <a:bodyPr wrap="square" lIns="182880" tIns="146304" rIns="182880" bIns="146304" rtlCol="0">
              <a:spAutoFit/>
            </a:bodyPr>
            <a:lstStyle/>
            <a:p>
              <a:pPr>
                <a:lnSpc>
                  <a:spcPct val="90000"/>
                </a:lnSpc>
              </a:pPr>
              <a:r>
                <a:rPr lang="en-US" sz="1450" spc="-100" dirty="0" smtClean="0">
                  <a:solidFill>
                    <a:schemeClr val="bg1"/>
                  </a:solidFill>
                  <a:latin typeface="Segoe UI Semibold" panose="020B0702040204020203" pitchFamily="34" charset="0"/>
                  <a:cs typeface="Segoe UI Semibold" panose="020B0702040204020203" pitchFamily="34" charset="0"/>
                </a:rPr>
                <a:t>Key Vault</a:t>
              </a:r>
            </a:p>
          </p:txBody>
        </p:sp>
      </p:grpSp>
      <p:grpSp>
        <p:nvGrpSpPr>
          <p:cNvPr id="139" name="Group 138"/>
          <p:cNvGrpSpPr/>
          <p:nvPr/>
        </p:nvGrpSpPr>
        <p:grpSpPr>
          <a:xfrm>
            <a:off x="2587" y="4148447"/>
            <a:ext cx="3618074" cy="2238551"/>
            <a:chOff x="2587" y="4300847"/>
            <a:chExt cx="3618074" cy="2238551"/>
          </a:xfrm>
        </p:grpSpPr>
        <p:sp>
          <p:nvSpPr>
            <p:cNvPr id="140" name="Rectangle 139"/>
            <p:cNvSpPr>
              <a:spLocks noChangeArrowheads="1"/>
            </p:cNvSpPr>
            <p:nvPr/>
          </p:nvSpPr>
          <p:spPr bwMode="auto">
            <a:xfrm>
              <a:off x="5455" y="5375461"/>
              <a:ext cx="406118" cy="115909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sp>
          <p:nvSpPr>
            <p:cNvPr id="141" name="Rectangle 140"/>
            <p:cNvSpPr>
              <a:spLocks noChangeArrowheads="1"/>
            </p:cNvSpPr>
            <p:nvPr/>
          </p:nvSpPr>
          <p:spPr bwMode="auto">
            <a:xfrm>
              <a:off x="1160182" y="4972460"/>
              <a:ext cx="555218" cy="156209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grpSp>
          <p:nvGrpSpPr>
            <p:cNvPr id="145" name="Group 144"/>
            <p:cNvGrpSpPr/>
            <p:nvPr/>
          </p:nvGrpSpPr>
          <p:grpSpPr>
            <a:xfrm>
              <a:off x="206364" y="4300847"/>
              <a:ext cx="2867443" cy="2238551"/>
              <a:chOff x="206364" y="4161314"/>
              <a:chExt cx="3046177" cy="2378085"/>
            </a:xfrm>
          </p:grpSpPr>
          <p:grpSp>
            <p:nvGrpSpPr>
              <p:cNvPr id="288" name="Group 287"/>
              <p:cNvGrpSpPr/>
              <p:nvPr/>
            </p:nvGrpSpPr>
            <p:grpSpPr>
              <a:xfrm>
                <a:off x="206364" y="4161314"/>
                <a:ext cx="2487512" cy="2378085"/>
                <a:chOff x="206364" y="3858608"/>
                <a:chExt cx="2487512" cy="1616694"/>
              </a:xfrm>
            </p:grpSpPr>
            <p:sp>
              <p:nvSpPr>
                <p:cNvPr id="290" name="Rectangle 289"/>
                <p:cNvSpPr/>
                <p:nvPr/>
              </p:nvSpPr>
              <p:spPr bwMode="auto">
                <a:xfrm>
                  <a:off x="206364" y="4578877"/>
                  <a:ext cx="896425" cy="89642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sp>
              <p:nvSpPr>
                <p:cNvPr id="291" name="Rectangle 290"/>
                <p:cNvSpPr/>
                <p:nvPr/>
              </p:nvSpPr>
              <p:spPr bwMode="auto">
                <a:xfrm>
                  <a:off x="542579" y="3858608"/>
                  <a:ext cx="896425" cy="161669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sp>
              <p:nvSpPr>
                <p:cNvPr id="292" name="Rectangle 291"/>
                <p:cNvSpPr/>
                <p:nvPr/>
              </p:nvSpPr>
              <p:spPr bwMode="auto">
                <a:xfrm>
                  <a:off x="1797451" y="4008012"/>
                  <a:ext cx="896425" cy="146728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grpSp>
          <p:sp>
            <p:nvSpPr>
              <p:cNvPr id="289" name="Rectangle 288"/>
              <p:cNvSpPr/>
              <p:nvPr/>
            </p:nvSpPr>
            <p:spPr bwMode="auto">
              <a:xfrm>
                <a:off x="2185096" y="4679282"/>
                <a:ext cx="1067445" cy="186011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grpSp>
        <p:sp>
          <p:nvSpPr>
            <p:cNvPr id="146" name="Rectangle 145"/>
            <p:cNvSpPr>
              <a:spLocks noChangeArrowheads="1"/>
            </p:cNvSpPr>
            <p:nvPr/>
          </p:nvSpPr>
          <p:spPr bwMode="auto">
            <a:xfrm>
              <a:off x="2352954" y="5693086"/>
              <a:ext cx="398196" cy="842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grpSp>
          <p:nvGrpSpPr>
            <p:cNvPr id="147" name="Group 146"/>
            <p:cNvGrpSpPr/>
            <p:nvPr/>
          </p:nvGrpSpPr>
          <p:grpSpPr>
            <a:xfrm flipH="1">
              <a:off x="2587" y="4343440"/>
              <a:ext cx="3618074" cy="2191118"/>
              <a:chOff x="-608558" y="4115303"/>
              <a:chExt cx="4533210" cy="2745327"/>
            </a:xfrm>
          </p:grpSpPr>
          <p:sp>
            <p:nvSpPr>
              <p:cNvPr id="148" name="Freeform 147"/>
              <p:cNvSpPr>
                <a:spLocks/>
              </p:cNvSpPr>
              <p:nvPr/>
            </p:nvSpPr>
            <p:spPr bwMode="auto">
              <a:xfrm>
                <a:off x="-608558" y="4115303"/>
                <a:ext cx="692962" cy="456276"/>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8"/>
              <p:cNvSpPr>
                <a:spLocks/>
              </p:cNvSpPr>
              <p:nvPr/>
            </p:nvSpPr>
            <p:spPr bwMode="auto">
              <a:xfrm>
                <a:off x="770166" y="5752155"/>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4"/>
              <p:cNvSpPr>
                <a:spLocks/>
              </p:cNvSpPr>
              <p:nvPr/>
            </p:nvSpPr>
            <p:spPr bwMode="auto">
              <a:xfrm>
                <a:off x="1459182" y="5752155"/>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42"/>
              <p:cNvSpPr>
                <a:spLocks noChangeArrowheads="1"/>
              </p:cNvSpPr>
              <p:nvPr/>
            </p:nvSpPr>
            <p:spPr bwMode="auto">
              <a:xfrm>
                <a:off x="2841160" y="5909945"/>
                <a:ext cx="1083492" cy="950685"/>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43"/>
              <p:cNvSpPr>
                <a:spLocks noChangeArrowheads="1"/>
              </p:cNvSpPr>
              <p:nvPr/>
            </p:nvSpPr>
            <p:spPr bwMode="auto">
              <a:xfrm>
                <a:off x="2781989" y="5863923"/>
                <a:ext cx="1142663" cy="4602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44"/>
              <p:cNvSpPr>
                <a:spLocks noChangeArrowheads="1"/>
              </p:cNvSpPr>
              <p:nvPr/>
            </p:nvSpPr>
            <p:spPr bwMode="auto">
              <a:xfrm>
                <a:off x="3223801"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45"/>
              <p:cNvSpPr>
                <a:spLocks noChangeArrowheads="1"/>
              </p:cNvSpPr>
              <p:nvPr/>
            </p:nvSpPr>
            <p:spPr bwMode="auto">
              <a:xfrm>
                <a:off x="3490729"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46"/>
              <p:cNvSpPr>
                <a:spLocks noChangeArrowheads="1"/>
              </p:cNvSpPr>
              <p:nvPr/>
            </p:nvSpPr>
            <p:spPr bwMode="auto">
              <a:xfrm>
                <a:off x="2952928"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47"/>
              <p:cNvSpPr>
                <a:spLocks noChangeArrowheads="1"/>
              </p:cNvSpPr>
              <p:nvPr/>
            </p:nvSpPr>
            <p:spPr bwMode="auto">
              <a:xfrm>
                <a:off x="3223801" y="6037492"/>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48"/>
              <p:cNvSpPr>
                <a:spLocks noChangeArrowheads="1"/>
              </p:cNvSpPr>
              <p:nvPr/>
            </p:nvSpPr>
            <p:spPr bwMode="auto">
              <a:xfrm>
                <a:off x="3490729" y="6037492"/>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49"/>
              <p:cNvSpPr>
                <a:spLocks noChangeArrowheads="1"/>
              </p:cNvSpPr>
              <p:nvPr/>
            </p:nvSpPr>
            <p:spPr bwMode="auto">
              <a:xfrm>
                <a:off x="3760287"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50"/>
              <p:cNvSpPr>
                <a:spLocks noChangeArrowheads="1"/>
              </p:cNvSpPr>
              <p:nvPr/>
            </p:nvSpPr>
            <p:spPr bwMode="auto">
              <a:xfrm>
                <a:off x="2952928"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51"/>
              <p:cNvSpPr>
                <a:spLocks noChangeArrowheads="1"/>
              </p:cNvSpPr>
              <p:nvPr/>
            </p:nvSpPr>
            <p:spPr bwMode="auto">
              <a:xfrm>
                <a:off x="3223801"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52"/>
              <p:cNvSpPr>
                <a:spLocks noChangeArrowheads="1"/>
              </p:cNvSpPr>
              <p:nvPr/>
            </p:nvSpPr>
            <p:spPr bwMode="auto">
              <a:xfrm>
                <a:off x="3490729"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53"/>
              <p:cNvSpPr>
                <a:spLocks noChangeArrowheads="1"/>
              </p:cNvSpPr>
              <p:nvPr/>
            </p:nvSpPr>
            <p:spPr bwMode="auto">
              <a:xfrm>
                <a:off x="3760287"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54"/>
              <p:cNvSpPr>
                <a:spLocks noChangeArrowheads="1"/>
              </p:cNvSpPr>
              <p:nvPr/>
            </p:nvSpPr>
            <p:spPr bwMode="auto">
              <a:xfrm>
                <a:off x="2952928"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55"/>
              <p:cNvSpPr>
                <a:spLocks noChangeArrowheads="1"/>
              </p:cNvSpPr>
              <p:nvPr/>
            </p:nvSpPr>
            <p:spPr bwMode="auto">
              <a:xfrm>
                <a:off x="3760287"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56"/>
              <p:cNvSpPr>
                <a:spLocks noChangeArrowheads="1"/>
              </p:cNvSpPr>
              <p:nvPr/>
            </p:nvSpPr>
            <p:spPr bwMode="auto">
              <a:xfrm>
                <a:off x="3378961" y="5677205"/>
                <a:ext cx="458906"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57"/>
              <p:cNvSpPr>
                <a:spLocks noChangeArrowheads="1"/>
              </p:cNvSpPr>
              <p:nvPr/>
            </p:nvSpPr>
            <p:spPr bwMode="auto">
              <a:xfrm>
                <a:off x="1388177" y="4829083"/>
                <a:ext cx="1188685" cy="2031547"/>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58"/>
              <p:cNvSpPr>
                <a:spLocks noChangeArrowheads="1"/>
              </p:cNvSpPr>
              <p:nvPr/>
            </p:nvSpPr>
            <p:spPr bwMode="auto">
              <a:xfrm>
                <a:off x="1329005" y="4783061"/>
                <a:ext cx="1307027" cy="4602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59"/>
              <p:cNvSpPr>
                <a:spLocks noChangeArrowheads="1"/>
              </p:cNvSpPr>
              <p:nvPr/>
            </p:nvSpPr>
            <p:spPr bwMode="auto">
              <a:xfrm>
                <a:off x="1499944" y="5499691"/>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60"/>
              <p:cNvSpPr>
                <a:spLocks noChangeArrowheads="1"/>
              </p:cNvSpPr>
              <p:nvPr/>
            </p:nvSpPr>
            <p:spPr bwMode="auto">
              <a:xfrm>
                <a:off x="1499944" y="5499691"/>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61"/>
              <p:cNvSpPr>
                <a:spLocks noChangeArrowheads="1"/>
              </p:cNvSpPr>
              <p:nvPr/>
            </p:nvSpPr>
            <p:spPr bwMode="auto">
              <a:xfrm>
                <a:off x="1766873" y="5499691"/>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62"/>
              <p:cNvSpPr>
                <a:spLocks noChangeArrowheads="1"/>
              </p:cNvSpPr>
              <p:nvPr/>
            </p:nvSpPr>
            <p:spPr bwMode="auto">
              <a:xfrm>
                <a:off x="2036430" y="5499691"/>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Rectangle 63"/>
              <p:cNvSpPr>
                <a:spLocks noChangeArrowheads="1"/>
              </p:cNvSpPr>
              <p:nvPr/>
            </p:nvSpPr>
            <p:spPr bwMode="auto">
              <a:xfrm>
                <a:off x="1766873"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64"/>
              <p:cNvSpPr>
                <a:spLocks noChangeArrowheads="1"/>
              </p:cNvSpPr>
              <p:nvPr/>
            </p:nvSpPr>
            <p:spPr bwMode="auto">
              <a:xfrm>
                <a:off x="2036430"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65"/>
              <p:cNvSpPr>
                <a:spLocks noChangeArrowheads="1"/>
              </p:cNvSpPr>
              <p:nvPr/>
            </p:nvSpPr>
            <p:spPr bwMode="auto">
              <a:xfrm>
                <a:off x="2303359" y="5499691"/>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66"/>
              <p:cNvSpPr>
                <a:spLocks noChangeArrowheads="1"/>
              </p:cNvSpPr>
              <p:nvPr/>
            </p:nvSpPr>
            <p:spPr bwMode="auto">
              <a:xfrm>
                <a:off x="1499944" y="5766619"/>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Rectangle 67"/>
              <p:cNvSpPr>
                <a:spLocks noChangeArrowheads="1"/>
              </p:cNvSpPr>
              <p:nvPr/>
            </p:nvSpPr>
            <p:spPr bwMode="auto">
              <a:xfrm>
                <a:off x="1766873" y="5766619"/>
                <a:ext cx="155160" cy="1564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68"/>
              <p:cNvSpPr>
                <a:spLocks noChangeArrowheads="1"/>
              </p:cNvSpPr>
              <p:nvPr/>
            </p:nvSpPr>
            <p:spPr bwMode="auto">
              <a:xfrm>
                <a:off x="2036430" y="5766619"/>
                <a:ext cx="155160" cy="1564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69"/>
              <p:cNvSpPr>
                <a:spLocks noChangeArrowheads="1"/>
              </p:cNvSpPr>
              <p:nvPr/>
            </p:nvSpPr>
            <p:spPr bwMode="auto">
              <a:xfrm>
                <a:off x="2303359" y="5766619"/>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70"/>
              <p:cNvSpPr>
                <a:spLocks noChangeArrowheads="1"/>
              </p:cNvSpPr>
              <p:nvPr/>
            </p:nvSpPr>
            <p:spPr bwMode="auto">
              <a:xfrm>
                <a:off x="1499944"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71"/>
              <p:cNvSpPr>
                <a:spLocks noChangeArrowheads="1"/>
              </p:cNvSpPr>
              <p:nvPr/>
            </p:nvSpPr>
            <p:spPr bwMode="auto">
              <a:xfrm>
                <a:off x="1766873" y="6037492"/>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72"/>
              <p:cNvSpPr>
                <a:spLocks noChangeArrowheads="1"/>
              </p:cNvSpPr>
              <p:nvPr/>
            </p:nvSpPr>
            <p:spPr bwMode="auto">
              <a:xfrm>
                <a:off x="2036430" y="6037492"/>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73"/>
              <p:cNvSpPr>
                <a:spLocks noChangeArrowheads="1"/>
              </p:cNvSpPr>
              <p:nvPr/>
            </p:nvSpPr>
            <p:spPr bwMode="auto">
              <a:xfrm>
                <a:off x="2303359" y="6037492"/>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74"/>
              <p:cNvSpPr>
                <a:spLocks noChangeArrowheads="1"/>
              </p:cNvSpPr>
              <p:nvPr/>
            </p:nvSpPr>
            <p:spPr bwMode="auto">
              <a:xfrm>
                <a:off x="1499944"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75"/>
              <p:cNvSpPr>
                <a:spLocks noChangeArrowheads="1"/>
              </p:cNvSpPr>
              <p:nvPr/>
            </p:nvSpPr>
            <p:spPr bwMode="auto">
              <a:xfrm>
                <a:off x="1766873"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76"/>
              <p:cNvSpPr>
                <a:spLocks noChangeArrowheads="1"/>
              </p:cNvSpPr>
              <p:nvPr/>
            </p:nvSpPr>
            <p:spPr bwMode="auto">
              <a:xfrm>
                <a:off x="2036430"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Rectangle 77"/>
              <p:cNvSpPr>
                <a:spLocks noChangeArrowheads="1"/>
              </p:cNvSpPr>
              <p:nvPr/>
            </p:nvSpPr>
            <p:spPr bwMode="auto">
              <a:xfrm>
                <a:off x="2303359" y="6304420"/>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78"/>
              <p:cNvSpPr>
                <a:spLocks noChangeArrowheads="1"/>
              </p:cNvSpPr>
              <p:nvPr/>
            </p:nvSpPr>
            <p:spPr bwMode="auto">
              <a:xfrm>
                <a:off x="1499944"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79"/>
              <p:cNvSpPr>
                <a:spLocks noChangeArrowheads="1"/>
              </p:cNvSpPr>
              <p:nvPr/>
            </p:nvSpPr>
            <p:spPr bwMode="auto">
              <a:xfrm>
                <a:off x="2303359" y="6037492"/>
                <a:ext cx="156476"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80"/>
              <p:cNvSpPr>
                <a:spLocks noChangeArrowheads="1"/>
              </p:cNvSpPr>
              <p:nvPr/>
            </p:nvSpPr>
            <p:spPr bwMode="auto">
              <a:xfrm>
                <a:off x="2303359" y="5766619"/>
                <a:ext cx="156476" cy="7889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Rectangle 81"/>
              <p:cNvSpPr>
                <a:spLocks noChangeArrowheads="1"/>
              </p:cNvSpPr>
              <p:nvPr/>
            </p:nvSpPr>
            <p:spPr bwMode="auto">
              <a:xfrm>
                <a:off x="1499944" y="4959260"/>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82"/>
              <p:cNvSpPr>
                <a:spLocks noChangeArrowheads="1"/>
              </p:cNvSpPr>
              <p:nvPr/>
            </p:nvSpPr>
            <p:spPr bwMode="auto">
              <a:xfrm>
                <a:off x="1499944" y="4959260"/>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83"/>
              <p:cNvSpPr>
                <a:spLocks noChangeArrowheads="1"/>
              </p:cNvSpPr>
              <p:nvPr/>
            </p:nvSpPr>
            <p:spPr bwMode="auto">
              <a:xfrm>
                <a:off x="1766873" y="495926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84"/>
              <p:cNvSpPr>
                <a:spLocks noChangeArrowheads="1"/>
              </p:cNvSpPr>
              <p:nvPr/>
            </p:nvSpPr>
            <p:spPr bwMode="auto">
              <a:xfrm>
                <a:off x="2036430" y="495926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85"/>
              <p:cNvSpPr>
                <a:spLocks noChangeArrowheads="1"/>
              </p:cNvSpPr>
              <p:nvPr/>
            </p:nvSpPr>
            <p:spPr bwMode="auto">
              <a:xfrm>
                <a:off x="2303359" y="4959260"/>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86"/>
              <p:cNvSpPr>
                <a:spLocks noChangeArrowheads="1"/>
              </p:cNvSpPr>
              <p:nvPr/>
            </p:nvSpPr>
            <p:spPr bwMode="auto">
              <a:xfrm>
                <a:off x="1499944" y="5230133"/>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87"/>
              <p:cNvSpPr>
                <a:spLocks noChangeArrowheads="1"/>
              </p:cNvSpPr>
              <p:nvPr/>
            </p:nvSpPr>
            <p:spPr bwMode="auto">
              <a:xfrm>
                <a:off x="1766873" y="5230133"/>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88"/>
              <p:cNvSpPr>
                <a:spLocks noChangeArrowheads="1"/>
              </p:cNvSpPr>
              <p:nvPr/>
            </p:nvSpPr>
            <p:spPr bwMode="auto">
              <a:xfrm>
                <a:off x="2036430" y="5230133"/>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Rectangle 89"/>
              <p:cNvSpPr>
                <a:spLocks noChangeArrowheads="1"/>
              </p:cNvSpPr>
              <p:nvPr/>
            </p:nvSpPr>
            <p:spPr bwMode="auto">
              <a:xfrm>
                <a:off x="2303359" y="5230133"/>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90"/>
              <p:cNvSpPr>
                <a:spLocks noChangeArrowheads="1"/>
              </p:cNvSpPr>
              <p:nvPr/>
            </p:nvSpPr>
            <p:spPr bwMode="auto">
              <a:xfrm>
                <a:off x="2303359" y="5230133"/>
                <a:ext cx="156476"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Rectangle 91"/>
              <p:cNvSpPr>
                <a:spLocks noChangeArrowheads="1"/>
              </p:cNvSpPr>
              <p:nvPr/>
            </p:nvSpPr>
            <p:spPr bwMode="auto">
              <a:xfrm>
                <a:off x="1582784" y="4596343"/>
                <a:ext cx="143326"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92"/>
              <p:cNvSpPr>
                <a:spLocks noChangeArrowheads="1"/>
              </p:cNvSpPr>
              <p:nvPr/>
            </p:nvSpPr>
            <p:spPr bwMode="auto">
              <a:xfrm>
                <a:off x="1773447" y="4596343"/>
                <a:ext cx="142011"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Rectangle 93"/>
              <p:cNvSpPr>
                <a:spLocks noChangeArrowheads="1"/>
              </p:cNvSpPr>
              <p:nvPr/>
            </p:nvSpPr>
            <p:spPr bwMode="auto">
              <a:xfrm>
                <a:off x="1030519" y="6783050"/>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94"/>
              <p:cNvSpPr>
                <a:spLocks noChangeArrowheads="1"/>
              </p:cNvSpPr>
              <p:nvPr/>
            </p:nvSpPr>
            <p:spPr bwMode="auto">
              <a:xfrm>
                <a:off x="2303359" y="6783050"/>
                <a:ext cx="649569"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1701466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3"/>
                                        </p:tgtEl>
                                      </p:cBhvr>
                                    </p:animEffect>
                                    <p:set>
                                      <p:cBhvr>
                                        <p:cTn id="7" dur="1" fill="hold">
                                          <p:stCondLst>
                                            <p:cond delay="499"/>
                                          </p:stCondLst>
                                        </p:cTn>
                                        <p:tgtEl>
                                          <p:spTgt spid="3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8"/>
                                        </p:tgtEl>
                                      </p:cBhvr>
                                    </p:animEffect>
                                    <p:set>
                                      <p:cBhvr>
                                        <p:cTn id="10" dur="1" fill="hold">
                                          <p:stCondLst>
                                            <p:cond delay="499"/>
                                          </p:stCondLst>
                                        </p:cTn>
                                        <p:tgtEl>
                                          <p:spTgt spid="30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03"/>
                                        </p:tgtEl>
                                      </p:cBhvr>
                                    </p:animEffect>
                                    <p:set>
                                      <p:cBhvr>
                                        <p:cTn id="13" dur="1" fill="hold">
                                          <p:stCondLst>
                                            <p:cond delay="499"/>
                                          </p:stCondLst>
                                        </p:cTn>
                                        <p:tgtEl>
                                          <p:spTgt spid="303"/>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5"/>
                                        </p:tgtEl>
                                        <p:attrNameLst>
                                          <p:attrName>style.visibility</p:attrName>
                                        </p:attrNameLst>
                                      </p:cBhvr>
                                      <p:to>
                                        <p:strVal val="visible"/>
                                      </p:to>
                                    </p:set>
                                    <p:animEffect transition="in" filter="fade">
                                      <p:cBhvr>
                                        <p:cTn id="20" dur="500"/>
                                        <p:tgtEl>
                                          <p:spTgt spid="19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32"/>
                                        </p:tgtEl>
                                        <p:attrNameLst>
                                          <p:attrName>style.visibility</p:attrName>
                                        </p:attrNameLst>
                                      </p:cBhvr>
                                      <p:to>
                                        <p:strVal val="visible"/>
                                      </p:to>
                                    </p:set>
                                    <p:animEffect transition="in" filter="fade">
                                      <p:cBhvr>
                                        <p:cTn id="24" dur="500"/>
                                        <p:tgtEl>
                                          <p:spTgt spid="132"/>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p:bldP spid="13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p:cNvSpPr/>
          <p:nvPr/>
        </p:nvSpPr>
        <p:spPr bwMode="auto">
          <a:xfrm>
            <a:off x="6018822" y="2643252"/>
            <a:ext cx="2813225" cy="1667705"/>
          </a:xfrm>
          <a:prstGeom prst="rect">
            <a:avLst/>
          </a:prstGeom>
          <a:pattFill prst="ltUpDiag">
            <a:fgClr>
              <a:schemeClr val="bg1">
                <a:lumMod val="8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412596" y="2636540"/>
            <a:ext cx="2813225" cy="1674418"/>
          </a:xfrm>
          <a:prstGeom prst="rect">
            <a:avLst/>
          </a:prstGeom>
          <a:pattFill prst="ltUpDiag">
            <a:fgClr>
              <a:schemeClr val="bg1">
                <a:lumMod val="8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412595" y="1942390"/>
            <a:ext cx="11206976" cy="2465061"/>
            <a:chOff x="412595" y="1942390"/>
            <a:chExt cx="11206976" cy="2465061"/>
          </a:xfrm>
        </p:grpSpPr>
        <p:grpSp>
          <p:nvGrpSpPr>
            <p:cNvPr id="161" name="Group 160"/>
            <p:cNvGrpSpPr/>
            <p:nvPr/>
          </p:nvGrpSpPr>
          <p:grpSpPr>
            <a:xfrm>
              <a:off x="412595" y="4283366"/>
              <a:ext cx="11206974" cy="124085"/>
              <a:chOff x="142173" y="6674386"/>
              <a:chExt cx="12192000" cy="352244"/>
            </a:xfrm>
          </p:grpSpPr>
          <p:sp>
            <p:nvSpPr>
              <p:cNvPr id="162" name="Rectangle 161"/>
              <p:cNvSpPr/>
              <p:nvPr/>
            </p:nvSpPr>
            <p:spPr bwMode="auto">
              <a:xfrm>
                <a:off x="142173" y="6674386"/>
                <a:ext cx="3070718" cy="35224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6" name="Rectangle 165"/>
              <p:cNvSpPr/>
              <p:nvPr/>
            </p:nvSpPr>
            <p:spPr bwMode="auto">
              <a:xfrm>
                <a:off x="3212891" y="6674386"/>
                <a:ext cx="3035506" cy="352244"/>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7" name="Rectangle 166"/>
              <p:cNvSpPr/>
              <p:nvPr/>
            </p:nvSpPr>
            <p:spPr bwMode="auto">
              <a:xfrm>
                <a:off x="6248398" y="6674386"/>
                <a:ext cx="3037774" cy="3522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p:cNvSpPr/>
              <p:nvPr/>
            </p:nvSpPr>
            <p:spPr bwMode="auto">
              <a:xfrm>
                <a:off x="9286173" y="6674386"/>
                <a:ext cx="3048000" cy="352244"/>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412595" y="1942390"/>
              <a:ext cx="11206976" cy="2068844"/>
              <a:chOff x="-1" y="1920017"/>
              <a:chExt cx="9753601" cy="2141309"/>
            </a:xfrm>
          </p:grpSpPr>
          <p:sp>
            <p:nvSpPr>
              <p:cNvPr id="3" name="Rectangle 2"/>
              <p:cNvSpPr/>
              <p:nvPr/>
            </p:nvSpPr>
            <p:spPr bwMode="auto">
              <a:xfrm>
                <a:off x="-1" y="1920018"/>
                <a:ext cx="2438400" cy="72054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Increased security</a:t>
                </a:r>
              </a:p>
            </p:txBody>
          </p:sp>
          <p:sp>
            <p:nvSpPr>
              <p:cNvPr id="4" name="Rectangle 3"/>
              <p:cNvSpPr/>
              <p:nvPr/>
            </p:nvSpPr>
            <p:spPr bwMode="auto">
              <a:xfrm>
                <a:off x="2438399" y="1920018"/>
                <a:ext cx="2438400" cy="720546"/>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HSM protected keys</a:t>
                </a:r>
              </a:p>
            </p:txBody>
          </p:sp>
          <p:sp>
            <p:nvSpPr>
              <p:cNvPr id="5" name="Rectangle 4"/>
              <p:cNvSpPr/>
              <p:nvPr/>
            </p:nvSpPr>
            <p:spPr bwMode="auto">
              <a:xfrm>
                <a:off x="4876799" y="1920018"/>
                <a:ext cx="2438400" cy="72054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Compliance</a:t>
                </a:r>
              </a:p>
            </p:txBody>
          </p:sp>
          <p:sp>
            <p:nvSpPr>
              <p:cNvPr id="7" name="Rectangle 6"/>
              <p:cNvSpPr/>
              <p:nvPr/>
            </p:nvSpPr>
            <p:spPr bwMode="auto">
              <a:xfrm>
                <a:off x="7315200" y="1920017"/>
                <a:ext cx="2438400" cy="720546"/>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solidFill>
                      <a:srgbClr val="FFFFFF"/>
                    </a:solidFill>
                  </a:rPr>
                  <a:t>Monitoring</a:t>
                </a: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 y="2640562"/>
                <a:ext cx="2438400" cy="1420764"/>
              </a:xfrm>
              <a:prstGeom prst="rect">
                <a:avLst/>
              </a:prstGeom>
              <a:noFill/>
            </p:spPr>
            <p:txBody>
              <a:bodyPr wrap="square" lIns="182880" tIns="146304" rIns="182880" bIns="146304" rtlCol="0">
                <a:spAutoFit/>
              </a:bodyPr>
              <a:lstStyle/>
              <a:p>
                <a:r>
                  <a:rPr lang="en-US" sz="1400" dirty="0">
                    <a:solidFill>
                      <a:srgbClr val="505050"/>
                    </a:solidFill>
                  </a:rPr>
                  <a:t>Encrypt keys and small secrets like passwords using keys </a:t>
                </a:r>
                <a:r>
                  <a:rPr lang="en-US" sz="1400" dirty="0" smtClean="0">
                    <a:solidFill>
                      <a:srgbClr val="505050"/>
                    </a:solidFill>
                  </a:rPr>
                  <a:t>protected by </a:t>
                </a:r>
                <a:r>
                  <a:rPr lang="en-US" sz="1400" dirty="0">
                    <a:solidFill>
                      <a:srgbClr val="505050"/>
                    </a:solidFill>
                  </a:rPr>
                  <a:t>tightly controlled and monitored Hardware Security Modules (HSMs)</a:t>
                </a:r>
                <a:endParaRPr lang="en-US" sz="1400" dirty="0">
                  <a:gradFill>
                    <a:gsLst>
                      <a:gs pos="2917">
                        <a:srgbClr val="505050"/>
                      </a:gs>
                      <a:gs pos="30000">
                        <a:srgbClr val="505050"/>
                      </a:gs>
                    </a:gsLst>
                    <a:lin ang="5400000" scaled="0"/>
                  </a:gradFill>
                </a:endParaRPr>
              </a:p>
            </p:txBody>
          </p:sp>
          <p:sp>
            <p:nvSpPr>
              <p:cNvPr id="10" name="TextBox 9"/>
              <p:cNvSpPr txBox="1"/>
              <p:nvPr/>
            </p:nvSpPr>
            <p:spPr>
              <a:xfrm>
                <a:off x="2438398" y="2640562"/>
                <a:ext cx="2438400" cy="1197774"/>
              </a:xfrm>
              <a:prstGeom prst="rect">
                <a:avLst/>
              </a:prstGeom>
              <a:noFill/>
            </p:spPr>
            <p:txBody>
              <a:bodyPr wrap="square" lIns="182880" tIns="146304" rIns="182880" bIns="146304" rtlCol="0">
                <a:spAutoFit/>
              </a:bodyPr>
              <a:lstStyle/>
              <a:p>
                <a:r>
                  <a:rPr lang="en-US" sz="1400" dirty="0">
                    <a:solidFill>
                      <a:schemeClr val="bg1"/>
                    </a:solidFill>
                  </a:rPr>
                  <a:t>Import or generate your keys in HSMs for added assurance </a:t>
                </a:r>
                <a:r>
                  <a:rPr lang="en-US" sz="1400" dirty="0" smtClean="0">
                    <a:solidFill>
                      <a:schemeClr val="bg1"/>
                    </a:solidFill>
                  </a:rPr>
                  <a:t>– so that keys stay within </a:t>
                </a:r>
                <a:r>
                  <a:rPr lang="en-US" sz="1400" dirty="0">
                    <a:solidFill>
                      <a:schemeClr val="bg1"/>
                    </a:solidFill>
                  </a:rPr>
                  <a:t>the HSM boundary</a:t>
                </a:r>
              </a:p>
            </p:txBody>
          </p:sp>
          <p:sp>
            <p:nvSpPr>
              <p:cNvPr id="11" name="TextBox 10"/>
              <p:cNvSpPr txBox="1"/>
              <p:nvPr/>
            </p:nvSpPr>
            <p:spPr>
              <a:xfrm>
                <a:off x="4876799" y="2640562"/>
                <a:ext cx="2438399" cy="1420764"/>
              </a:xfrm>
              <a:prstGeom prst="rect">
                <a:avLst/>
              </a:prstGeom>
              <a:noFill/>
            </p:spPr>
            <p:txBody>
              <a:bodyPr wrap="square" lIns="182880" tIns="146304" rIns="182880" bIns="146304" rtlCol="0">
                <a:spAutoFit/>
              </a:bodyPr>
              <a:lstStyle>
                <a:defPPr>
                  <a:defRPr lang="en-US"/>
                </a:defPPr>
                <a:lvl1pPr>
                  <a:lnSpc>
                    <a:spcPct val="90000"/>
                  </a:lnSpc>
                  <a:defRPr sz="1400"/>
                </a:lvl1pPr>
              </a:lstStyle>
              <a:p>
                <a:pPr>
                  <a:lnSpc>
                    <a:spcPct val="100000"/>
                  </a:lnSpc>
                </a:pPr>
                <a:r>
                  <a:rPr lang="en-US" dirty="0">
                    <a:solidFill>
                      <a:srgbClr val="505050"/>
                    </a:solidFill>
                  </a:rPr>
                  <a:t>Comply with regulatory standards for secure key management, including the US Government FIPS </a:t>
                </a:r>
                <a:r>
                  <a:rPr lang="en-US" dirty="0" smtClean="0">
                    <a:solidFill>
                      <a:srgbClr val="505050"/>
                    </a:solidFill>
                  </a:rPr>
                  <a:t>140-2 Level 2 and Common Criteria EAL 4+</a:t>
                </a:r>
                <a:endParaRPr lang="en-US" dirty="0">
                  <a:solidFill>
                    <a:srgbClr val="505050"/>
                  </a:solidFill>
                </a:endParaRPr>
              </a:p>
            </p:txBody>
          </p:sp>
          <p:sp>
            <p:nvSpPr>
              <p:cNvPr id="13" name="TextBox 12"/>
              <p:cNvSpPr txBox="1"/>
              <p:nvPr/>
            </p:nvSpPr>
            <p:spPr>
              <a:xfrm>
                <a:off x="7315198" y="2640562"/>
                <a:ext cx="2438400" cy="1309270"/>
              </a:xfrm>
              <a:prstGeom prst="rect">
                <a:avLst/>
              </a:prstGeom>
              <a:noFill/>
            </p:spPr>
            <p:txBody>
              <a:bodyPr wrap="square" lIns="182880" tIns="146304" rIns="182880" bIns="146304" rtlCol="0">
                <a:spAutoFit/>
              </a:bodyPr>
              <a:lstStyle>
                <a:defPPr>
                  <a:defRPr lang="en-US"/>
                </a:defPPr>
                <a:lvl1pPr>
                  <a:lnSpc>
                    <a:spcPct val="90000"/>
                  </a:lnSpc>
                  <a:defRPr sz="1400"/>
                </a:lvl1pPr>
              </a:lstStyle>
              <a:p>
                <a:r>
                  <a:rPr lang="en-US" dirty="0">
                    <a:solidFill>
                      <a:schemeClr val="bg1"/>
                    </a:solidFill>
                  </a:rPr>
                  <a:t>Monitor and audit key use through Azure logging – pipe logs into HDInsight or your SIEM for additional analysis (coming soon)</a:t>
                </a:r>
              </a:p>
            </p:txBody>
          </p:sp>
        </p:grpSp>
      </p:grpSp>
      <p:grpSp>
        <p:nvGrpSpPr>
          <p:cNvPr id="15" name="Group 14"/>
          <p:cNvGrpSpPr/>
          <p:nvPr/>
        </p:nvGrpSpPr>
        <p:grpSpPr>
          <a:xfrm>
            <a:off x="5446143" y="4210147"/>
            <a:ext cx="4562419" cy="2811678"/>
            <a:chOff x="6500851" y="3483227"/>
            <a:chExt cx="5854620" cy="3608021"/>
          </a:xfrm>
        </p:grpSpPr>
        <p:sp>
          <p:nvSpPr>
            <p:cNvPr id="163" name="Freeform 25"/>
            <p:cNvSpPr>
              <a:spLocks/>
            </p:cNvSpPr>
            <p:nvPr/>
          </p:nvSpPr>
          <p:spPr bwMode="auto">
            <a:xfrm>
              <a:off x="6500851" y="3483227"/>
              <a:ext cx="5854620" cy="3608021"/>
            </a:xfrm>
            <a:custGeom>
              <a:avLst/>
              <a:gdLst>
                <a:gd name="T0" fmla="*/ 73 w 457"/>
                <a:gd name="T1" fmla="*/ 131 h 299"/>
                <a:gd name="T2" fmla="*/ 73 w 457"/>
                <a:gd name="T3" fmla="*/ 126 h 299"/>
                <a:gd name="T4" fmla="*/ 199 w 457"/>
                <a:gd name="T5" fmla="*/ 0 h 299"/>
                <a:gd name="T6" fmla="*/ 304 w 457"/>
                <a:gd name="T7" fmla="*/ 56 h 299"/>
                <a:gd name="T8" fmla="*/ 339 w 457"/>
                <a:gd name="T9" fmla="*/ 47 h 299"/>
                <a:gd name="T10" fmla="*/ 379 w 457"/>
                <a:gd name="T11" fmla="*/ 59 h 299"/>
                <a:gd name="T12" fmla="*/ 412 w 457"/>
                <a:gd name="T13" fmla="*/ 118 h 299"/>
                <a:gd name="T14" fmla="*/ 457 w 457"/>
                <a:gd name="T15" fmla="*/ 201 h 299"/>
                <a:gd name="T16" fmla="*/ 369 w 457"/>
                <a:gd name="T17" fmla="*/ 299 h 299"/>
                <a:gd name="T18" fmla="*/ 358 w 457"/>
                <a:gd name="T19" fmla="*/ 299 h 299"/>
                <a:gd name="T20" fmla="*/ 348 w 457"/>
                <a:gd name="T21" fmla="*/ 299 h 299"/>
                <a:gd name="T22" fmla="*/ 142 w 457"/>
                <a:gd name="T23" fmla="*/ 299 h 299"/>
                <a:gd name="T24" fmla="*/ 138 w 457"/>
                <a:gd name="T25" fmla="*/ 299 h 299"/>
                <a:gd name="T26" fmla="*/ 133 w 457"/>
                <a:gd name="T27" fmla="*/ 299 h 299"/>
                <a:gd name="T28" fmla="*/ 117 w 457"/>
                <a:gd name="T29" fmla="*/ 299 h 299"/>
                <a:gd name="T30" fmla="*/ 85 w 457"/>
                <a:gd name="T31" fmla="*/ 299 h 299"/>
                <a:gd name="T32" fmla="*/ 0 w 457"/>
                <a:gd name="T33" fmla="*/ 215 h 299"/>
                <a:gd name="T34" fmla="*/ 73 w 457"/>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299">
                  <a:moveTo>
                    <a:pt x="73" y="131"/>
                  </a:moveTo>
                  <a:cubicBezTo>
                    <a:pt x="73" y="130"/>
                    <a:pt x="73" y="127"/>
                    <a:pt x="73" y="126"/>
                  </a:cubicBezTo>
                  <a:cubicBezTo>
                    <a:pt x="73" y="56"/>
                    <a:pt x="129" y="0"/>
                    <a:pt x="199" y="0"/>
                  </a:cubicBezTo>
                  <a:cubicBezTo>
                    <a:pt x="243" y="0"/>
                    <a:pt x="281" y="23"/>
                    <a:pt x="304" y="56"/>
                  </a:cubicBezTo>
                  <a:cubicBezTo>
                    <a:pt x="314" y="50"/>
                    <a:pt x="326" y="47"/>
                    <a:pt x="339" y="47"/>
                  </a:cubicBezTo>
                  <a:cubicBezTo>
                    <a:pt x="354" y="47"/>
                    <a:pt x="368" y="51"/>
                    <a:pt x="379" y="59"/>
                  </a:cubicBezTo>
                  <a:cubicBezTo>
                    <a:pt x="399" y="72"/>
                    <a:pt x="411" y="93"/>
                    <a:pt x="412" y="118"/>
                  </a:cubicBezTo>
                  <a:cubicBezTo>
                    <a:pt x="439" y="136"/>
                    <a:pt x="457" y="166"/>
                    <a:pt x="457" y="201"/>
                  </a:cubicBezTo>
                  <a:cubicBezTo>
                    <a:pt x="457" y="252"/>
                    <a:pt x="419" y="294"/>
                    <a:pt x="369" y="299"/>
                  </a:cubicBezTo>
                  <a:cubicBezTo>
                    <a:pt x="366" y="299"/>
                    <a:pt x="361" y="299"/>
                    <a:pt x="358" y="299"/>
                  </a:cubicBezTo>
                  <a:cubicBezTo>
                    <a:pt x="355" y="299"/>
                    <a:pt x="351" y="299"/>
                    <a:pt x="348" y="299"/>
                  </a:cubicBezTo>
                  <a:cubicBezTo>
                    <a:pt x="302" y="299"/>
                    <a:pt x="193" y="299"/>
                    <a:pt x="142" y="299"/>
                  </a:cubicBezTo>
                  <a:cubicBezTo>
                    <a:pt x="140" y="299"/>
                    <a:pt x="139" y="299"/>
                    <a:pt x="138" y="299"/>
                  </a:cubicBezTo>
                  <a:cubicBezTo>
                    <a:pt x="133" y="299"/>
                    <a:pt x="133" y="299"/>
                    <a:pt x="133" y="299"/>
                  </a:cubicBezTo>
                  <a:cubicBezTo>
                    <a:pt x="130" y="299"/>
                    <a:pt x="123" y="299"/>
                    <a:pt x="117" y="299"/>
                  </a:cubicBezTo>
                  <a:cubicBezTo>
                    <a:pt x="85" y="299"/>
                    <a:pt x="85" y="299"/>
                    <a:pt x="85" y="299"/>
                  </a:cubicBezTo>
                  <a:cubicBezTo>
                    <a:pt x="38" y="299"/>
                    <a:pt x="0" y="261"/>
                    <a:pt x="0" y="215"/>
                  </a:cubicBezTo>
                  <a:cubicBezTo>
                    <a:pt x="0" y="172"/>
                    <a:pt x="32" y="137"/>
                    <a:pt x="73" y="131"/>
                  </a:cubicBezTo>
                  <a:close/>
                </a:path>
              </a:pathLst>
            </a:custGeom>
            <a:solidFill>
              <a:schemeClr val="tx2">
                <a:lumMod val="10000"/>
                <a:lumOff val="90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00B0F0"/>
                </a:solidFill>
              </a:endParaRPr>
            </a:p>
          </p:txBody>
        </p:sp>
        <p:grpSp>
          <p:nvGrpSpPr>
            <p:cNvPr id="14" name="Group 13"/>
            <p:cNvGrpSpPr/>
            <p:nvPr/>
          </p:nvGrpSpPr>
          <p:grpSpPr>
            <a:xfrm>
              <a:off x="7670204" y="4209878"/>
              <a:ext cx="3045152" cy="1992958"/>
              <a:chOff x="7670204" y="4209878"/>
              <a:chExt cx="3045152" cy="1992958"/>
            </a:xfrm>
          </p:grpSpPr>
          <p:grpSp>
            <p:nvGrpSpPr>
              <p:cNvPr id="131" name="Group 130"/>
              <p:cNvGrpSpPr/>
              <p:nvPr/>
            </p:nvGrpSpPr>
            <p:grpSpPr>
              <a:xfrm>
                <a:off x="9255230" y="4209878"/>
                <a:ext cx="714147" cy="487840"/>
                <a:chOff x="10236200" y="3170238"/>
                <a:chExt cx="1062038" cy="725487"/>
              </a:xfrm>
              <a:solidFill>
                <a:schemeClr val="bg1">
                  <a:lumMod val="65000"/>
                </a:schemeClr>
              </a:solidFill>
            </p:grpSpPr>
            <p:sp>
              <p:nvSpPr>
                <p:cNvPr id="132" name="Freeform 131"/>
                <p:cNvSpPr>
                  <a:spLocks/>
                </p:cNvSpPr>
                <p:nvPr/>
              </p:nvSpPr>
              <p:spPr bwMode="auto">
                <a:xfrm>
                  <a:off x="10779125" y="3727450"/>
                  <a:ext cx="58738"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5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Freeform 132"/>
                <p:cNvSpPr>
                  <a:spLocks/>
                </p:cNvSpPr>
                <p:nvPr/>
              </p:nvSpPr>
              <p:spPr bwMode="auto">
                <a:xfrm>
                  <a:off x="10987088" y="3727450"/>
                  <a:ext cx="60325"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4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2" y="16"/>
                        <a:pt x="0" y="16"/>
                      </a:cubicBezTo>
                      <a:cubicBezTo>
                        <a:pt x="0" y="9"/>
                        <a:pt x="0" y="9"/>
                        <a:pt x="0" y="9"/>
                      </a:cubicBezTo>
                      <a:cubicBezTo>
                        <a:pt x="2" y="8"/>
                        <a:pt x="3" y="8"/>
                        <a:pt x="4"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Freeform 133"/>
                <p:cNvSpPr>
                  <a:spLocks noEditPoints="1"/>
                </p:cNvSpPr>
                <p:nvPr/>
              </p:nvSpPr>
              <p:spPr bwMode="auto">
                <a:xfrm>
                  <a:off x="10863263" y="3724275"/>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4"/>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3"/>
                        <a:pt x="19"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Freeform 134"/>
                <p:cNvSpPr>
                  <a:spLocks noEditPoints="1"/>
                </p:cNvSpPr>
                <p:nvPr/>
              </p:nvSpPr>
              <p:spPr bwMode="auto">
                <a:xfrm>
                  <a:off x="11072813" y="3724275"/>
                  <a:ext cx="111125" cy="171450"/>
                </a:xfrm>
                <a:custGeom>
                  <a:avLst/>
                  <a:gdLst>
                    <a:gd name="T0" fmla="*/ 19 w 39"/>
                    <a:gd name="T1" fmla="*/ 60 h 60"/>
                    <a:gd name="T2" fmla="*/ 5 w 39"/>
                    <a:gd name="T3" fmla="*/ 53 h 60"/>
                    <a:gd name="T4" fmla="*/ 0 w 39"/>
                    <a:gd name="T5" fmla="*/ 31 h 60"/>
                    <a:gd name="T6" fmla="*/ 5 w 39"/>
                    <a:gd name="T7" fmla="*/ 8 h 60"/>
                    <a:gd name="T8" fmla="*/ 21 w 39"/>
                    <a:gd name="T9" fmla="*/ 0 h 60"/>
                    <a:gd name="T10" fmla="*/ 39 w 39"/>
                    <a:gd name="T11" fmla="*/ 30 h 60"/>
                    <a:gd name="T12" fmla="*/ 34 w 39"/>
                    <a:gd name="T13" fmla="*/ 52 h 60"/>
                    <a:gd name="T14" fmla="*/ 19 w 39"/>
                    <a:gd name="T15" fmla="*/ 60 h 60"/>
                    <a:gd name="T16" fmla="*/ 20 w 39"/>
                    <a:gd name="T17" fmla="*/ 8 h 60"/>
                    <a:gd name="T18" fmla="*/ 10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1" y="0"/>
                      </a:cubicBezTo>
                      <a:cubicBezTo>
                        <a:pt x="33" y="0"/>
                        <a:pt x="39" y="10"/>
                        <a:pt x="39" y="30"/>
                      </a:cubicBezTo>
                      <a:cubicBezTo>
                        <a:pt x="39"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Freeform 135"/>
                <p:cNvSpPr>
                  <a:spLocks/>
                </p:cNvSpPr>
                <p:nvPr/>
              </p:nvSpPr>
              <p:spPr bwMode="auto">
                <a:xfrm>
                  <a:off x="10353675" y="3727450"/>
                  <a:ext cx="58738"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7" name="Freeform 136"/>
                <p:cNvSpPr>
                  <a:spLocks/>
                </p:cNvSpPr>
                <p:nvPr/>
              </p:nvSpPr>
              <p:spPr bwMode="auto">
                <a:xfrm>
                  <a:off x="10447338" y="3544888"/>
                  <a:ext cx="60325" cy="161925"/>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8 h 57"/>
                    <a:gd name="T14" fmla="*/ 4 w 21"/>
                    <a:gd name="T15" fmla="*/ 7 h 57"/>
                    <a:gd name="T16" fmla="*/ 8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5"/>
                        <a:pt x="0" y="16"/>
                      </a:cubicBezTo>
                      <a:cubicBezTo>
                        <a:pt x="0" y="8"/>
                        <a:pt x="0" y="8"/>
                        <a:pt x="0" y="8"/>
                      </a:cubicBezTo>
                      <a:cubicBezTo>
                        <a:pt x="1" y="8"/>
                        <a:pt x="3" y="7"/>
                        <a:pt x="4" y="7"/>
                      </a:cubicBezTo>
                      <a:cubicBezTo>
                        <a:pt x="6" y="6"/>
                        <a:pt x="7" y="5"/>
                        <a:pt x="8" y="5"/>
                      </a:cubicBezTo>
                      <a:cubicBezTo>
                        <a:pt x="10" y="4"/>
                        <a:pt x="11" y="3"/>
                        <a:pt x="13" y="2"/>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8" name="Freeform 137"/>
                <p:cNvSpPr>
                  <a:spLocks/>
                </p:cNvSpPr>
                <p:nvPr/>
              </p:nvSpPr>
              <p:spPr bwMode="auto">
                <a:xfrm>
                  <a:off x="10529888"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9" name="Freeform 138"/>
                <p:cNvSpPr>
                  <a:spLocks/>
                </p:cNvSpPr>
                <p:nvPr/>
              </p:nvSpPr>
              <p:spPr bwMode="auto">
                <a:xfrm>
                  <a:off x="106156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0" name="Freeform 139"/>
                <p:cNvSpPr>
                  <a:spLocks/>
                </p:cNvSpPr>
                <p:nvPr/>
              </p:nvSpPr>
              <p:spPr bwMode="auto">
                <a:xfrm>
                  <a:off x="110982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1" name="Freeform 140"/>
                <p:cNvSpPr>
                  <a:spLocks/>
                </p:cNvSpPr>
                <p:nvPr/>
              </p:nvSpPr>
              <p:spPr bwMode="auto">
                <a:xfrm>
                  <a:off x="10236200"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4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2" y="15"/>
                        <a:pt x="0" y="16"/>
                      </a:cubicBezTo>
                      <a:cubicBezTo>
                        <a:pt x="0" y="8"/>
                        <a:pt x="0" y="8"/>
                        <a:pt x="0" y="8"/>
                      </a:cubicBezTo>
                      <a:cubicBezTo>
                        <a:pt x="2" y="8"/>
                        <a:pt x="3" y="7"/>
                        <a:pt x="4" y="7"/>
                      </a:cubicBezTo>
                      <a:cubicBezTo>
                        <a:pt x="6" y="6"/>
                        <a:pt x="7" y="5"/>
                        <a:pt x="9" y="5"/>
                      </a:cubicBezTo>
                      <a:cubicBezTo>
                        <a:pt x="10" y="4"/>
                        <a:pt x="11"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2" name="Freeform 141"/>
                <p:cNvSpPr>
                  <a:spLocks/>
                </p:cNvSpPr>
                <p:nvPr/>
              </p:nvSpPr>
              <p:spPr bwMode="auto">
                <a:xfrm>
                  <a:off x="10561638" y="3727450"/>
                  <a:ext cx="60325"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Freeform 142"/>
                <p:cNvSpPr>
                  <a:spLocks noEditPoints="1"/>
                </p:cNvSpPr>
                <p:nvPr/>
              </p:nvSpPr>
              <p:spPr bwMode="auto">
                <a:xfrm>
                  <a:off x="10436225" y="3724275"/>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3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4"/>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143"/>
                <p:cNvSpPr>
                  <a:spLocks noEditPoints="1"/>
                </p:cNvSpPr>
                <p:nvPr/>
              </p:nvSpPr>
              <p:spPr bwMode="auto">
                <a:xfrm>
                  <a:off x="10315575" y="3541713"/>
                  <a:ext cx="114300" cy="168275"/>
                </a:xfrm>
                <a:custGeom>
                  <a:avLst/>
                  <a:gdLst>
                    <a:gd name="T0" fmla="*/ 19 w 40"/>
                    <a:gd name="T1" fmla="*/ 59 h 59"/>
                    <a:gd name="T2" fmla="*/ 5 w 40"/>
                    <a:gd name="T3" fmla="*/ 52 h 59"/>
                    <a:gd name="T4" fmla="*/ 0 w 40"/>
                    <a:gd name="T5" fmla="*/ 30 h 59"/>
                    <a:gd name="T6" fmla="*/ 5 w 40"/>
                    <a:gd name="T7" fmla="*/ 7 h 59"/>
                    <a:gd name="T8" fmla="*/ 21 w 40"/>
                    <a:gd name="T9" fmla="*/ 0 h 59"/>
                    <a:gd name="T10" fmla="*/ 40 w 40"/>
                    <a:gd name="T11" fmla="*/ 29 h 59"/>
                    <a:gd name="T12" fmla="*/ 34 w 40"/>
                    <a:gd name="T13" fmla="*/ 51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0"/>
                      </a:cubicBezTo>
                      <a:cubicBezTo>
                        <a:pt x="0" y="20"/>
                        <a:pt x="2" y="13"/>
                        <a:pt x="5" y="7"/>
                      </a:cubicBezTo>
                      <a:cubicBezTo>
                        <a:pt x="9" y="2"/>
                        <a:pt x="14" y="0"/>
                        <a:pt x="21" y="0"/>
                      </a:cubicBezTo>
                      <a:cubicBezTo>
                        <a:pt x="33" y="0"/>
                        <a:pt x="40" y="9"/>
                        <a:pt x="40" y="29"/>
                      </a:cubicBezTo>
                      <a:cubicBezTo>
                        <a:pt x="40" y="39"/>
                        <a:pt x="38" y="46"/>
                        <a:pt x="34" y="51"/>
                      </a:cubicBezTo>
                      <a:cubicBezTo>
                        <a:pt x="31"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144"/>
                <p:cNvSpPr>
                  <a:spLocks noEditPoints="1"/>
                </p:cNvSpPr>
                <p:nvPr/>
              </p:nvSpPr>
              <p:spPr bwMode="auto">
                <a:xfrm>
                  <a:off x="1070451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19 w 39"/>
                    <a:gd name="T21" fmla="*/ 52 h 59"/>
                    <a:gd name="T22" fmla="*/ 29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0"/>
                      </a:cubicBezTo>
                      <a:cubicBezTo>
                        <a:pt x="0" y="20"/>
                        <a:pt x="1" y="13"/>
                        <a:pt x="5" y="7"/>
                      </a:cubicBezTo>
                      <a:cubicBezTo>
                        <a:pt x="8" y="2"/>
                        <a:pt x="13" y="0"/>
                        <a:pt x="20" y="0"/>
                      </a:cubicBezTo>
                      <a:cubicBezTo>
                        <a:pt x="33" y="0"/>
                        <a:pt x="39" y="9"/>
                        <a:pt x="39" y="29"/>
                      </a:cubicBezTo>
                      <a:cubicBezTo>
                        <a:pt x="39" y="39"/>
                        <a:pt x="37" y="46"/>
                        <a:pt x="34" y="51"/>
                      </a:cubicBezTo>
                      <a:cubicBezTo>
                        <a:pt x="30" y="56"/>
                        <a:pt x="25" y="59"/>
                        <a:pt x="19" y="59"/>
                      </a:cubicBezTo>
                      <a:close/>
                      <a:moveTo>
                        <a:pt x="20" y="7"/>
                      </a:moveTo>
                      <a:cubicBezTo>
                        <a:pt x="13" y="7"/>
                        <a:pt x="9" y="15"/>
                        <a:pt x="9" y="30"/>
                      </a:cubicBezTo>
                      <a:cubicBezTo>
                        <a:pt x="9" y="44"/>
                        <a:pt x="13" y="52"/>
                        <a:pt x="19" y="52"/>
                      </a:cubicBezTo>
                      <a:cubicBezTo>
                        <a:pt x="26" y="52"/>
                        <a:pt x="29" y="44"/>
                        <a:pt x="29" y="30"/>
                      </a:cubicBezTo>
                      <a:cubicBezTo>
                        <a:pt x="29"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6" name="Freeform 145"/>
                <p:cNvSpPr>
                  <a:spLocks noEditPoints="1"/>
                </p:cNvSpPr>
                <p:nvPr/>
              </p:nvSpPr>
              <p:spPr bwMode="auto">
                <a:xfrm>
                  <a:off x="1083786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5" y="59"/>
                        <a:pt x="19" y="59"/>
                      </a:cubicBezTo>
                      <a:close/>
                      <a:moveTo>
                        <a:pt x="20" y="7"/>
                      </a:moveTo>
                      <a:cubicBezTo>
                        <a:pt x="13" y="7"/>
                        <a:pt x="9" y="15"/>
                        <a:pt x="9" y="30"/>
                      </a:cubicBezTo>
                      <a:cubicBezTo>
                        <a:pt x="9"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7" name="Freeform 146"/>
                <p:cNvSpPr>
                  <a:spLocks/>
                </p:cNvSpPr>
                <p:nvPr/>
              </p:nvSpPr>
              <p:spPr bwMode="auto">
                <a:xfrm>
                  <a:off x="10694988" y="3173413"/>
                  <a:ext cx="60325"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9" y="13"/>
                        <a:pt x="7" y="14"/>
                      </a:cubicBezTo>
                      <a:cubicBezTo>
                        <a:pt x="5" y="15"/>
                        <a:pt x="3" y="15"/>
                        <a:pt x="0" y="16"/>
                      </a:cubicBezTo>
                      <a:cubicBezTo>
                        <a:pt x="0" y="8"/>
                        <a:pt x="0" y="8"/>
                        <a:pt x="0" y="8"/>
                      </a:cubicBezTo>
                      <a:cubicBezTo>
                        <a:pt x="2" y="8"/>
                        <a:pt x="3" y="7"/>
                        <a:pt x="5" y="7"/>
                      </a:cubicBezTo>
                      <a:cubicBezTo>
                        <a:pt x="6" y="6"/>
                        <a:pt x="7" y="6"/>
                        <a:pt x="9" y="5"/>
                      </a:cubicBezTo>
                      <a:cubicBezTo>
                        <a:pt x="10" y="4"/>
                        <a:pt x="11" y="3"/>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8" name="Freeform 147"/>
                <p:cNvSpPr>
                  <a:spLocks noEditPoints="1"/>
                </p:cNvSpPr>
                <p:nvPr/>
              </p:nvSpPr>
              <p:spPr bwMode="auto">
                <a:xfrm>
                  <a:off x="10780713" y="3170238"/>
                  <a:ext cx="114300" cy="168275"/>
                </a:xfrm>
                <a:custGeom>
                  <a:avLst/>
                  <a:gdLst>
                    <a:gd name="T0" fmla="*/ 19 w 40"/>
                    <a:gd name="T1" fmla="*/ 59 h 59"/>
                    <a:gd name="T2" fmla="*/ 5 w 40"/>
                    <a:gd name="T3" fmla="*/ 52 h 59"/>
                    <a:gd name="T4" fmla="*/ 0 w 40"/>
                    <a:gd name="T5" fmla="*/ 31 h 59"/>
                    <a:gd name="T6" fmla="*/ 6 w 40"/>
                    <a:gd name="T7" fmla="*/ 8 h 59"/>
                    <a:gd name="T8" fmla="*/ 21 w 40"/>
                    <a:gd name="T9" fmla="*/ 0 h 59"/>
                    <a:gd name="T10" fmla="*/ 40 w 40"/>
                    <a:gd name="T11" fmla="*/ 29 h 59"/>
                    <a:gd name="T12" fmla="*/ 34 w 40"/>
                    <a:gd name="T13" fmla="*/ 52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1"/>
                      </a:cubicBezTo>
                      <a:cubicBezTo>
                        <a:pt x="0" y="20"/>
                        <a:pt x="2" y="13"/>
                        <a:pt x="6" y="8"/>
                      </a:cubicBezTo>
                      <a:cubicBezTo>
                        <a:pt x="9" y="2"/>
                        <a:pt x="14" y="0"/>
                        <a:pt x="21" y="0"/>
                      </a:cubicBezTo>
                      <a:cubicBezTo>
                        <a:pt x="33" y="0"/>
                        <a:pt x="40" y="10"/>
                        <a:pt x="40" y="29"/>
                      </a:cubicBezTo>
                      <a:cubicBezTo>
                        <a:pt x="40" y="39"/>
                        <a:pt x="38" y="46"/>
                        <a:pt x="34" y="52"/>
                      </a:cubicBezTo>
                      <a:cubicBezTo>
                        <a:pt x="31" y="57"/>
                        <a:pt x="26" y="59"/>
                        <a:pt x="19" y="59"/>
                      </a:cubicBezTo>
                      <a:close/>
                      <a:moveTo>
                        <a:pt x="20" y="7"/>
                      </a:moveTo>
                      <a:cubicBezTo>
                        <a:pt x="13" y="7"/>
                        <a:pt x="10" y="15"/>
                        <a:pt x="10" y="30"/>
                      </a:cubicBezTo>
                      <a:cubicBezTo>
                        <a:pt x="10" y="45"/>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9" name="Freeform 148"/>
                <p:cNvSpPr>
                  <a:spLocks noEditPoints="1"/>
                </p:cNvSpPr>
                <p:nvPr/>
              </p:nvSpPr>
              <p:spPr bwMode="auto">
                <a:xfrm>
                  <a:off x="10918825" y="3170238"/>
                  <a:ext cx="111125" cy="168275"/>
                </a:xfrm>
                <a:custGeom>
                  <a:avLst/>
                  <a:gdLst>
                    <a:gd name="T0" fmla="*/ 19 w 39"/>
                    <a:gd name="T1" fmla="*/ 59 h 59"/>
                    <a:gd name="T2" fmla="*/ 5 w 39"/>
                    <a:gd name="T3" fmla="*/ 52 h 59"/>
                    <a:gd name="T4" fmla="*/ 0 w 39"/>
                    <a:gd name="T5" fmla="*/ 31 h 59"/>
                    <a:gd name="T6" fmla="*/ 5 w 39"/>
                    <a:gd name="T7" fmla="*/ 8 h 59"/>
                    <a:gd name="T8" fmla="*/ 20 w 39"/>
                    <a:gd name="T9" fmla="*/ 0 h 59"/>
                    <a:gd name="T10" fmla="*/ 39 w 39"/>
                    <a:gd name="T11" fmla="*/ 29 h 59"/>
                    <a:gd name="T12" fmla="*/ 34 w 39"/>
                    <a:gd name="T13" fmla="*/ 52 h 59"/>
                    <a:gd name="T14" fmla="*/ 19 w 39"/>
                    <a:gd name="T15" fmla="*/ 59 h 59"/>
                    <a:gd name="T16" fmla="*/ 20 w 39"/>
                    <a:gd name="T17" fmla="*/ 7 h 59"/>
                    <a:gd name="T18" fmla="*/ 9 w 39"/>
                    <a:gd name="T19" fmla="*/ 30 h 59"/>
                    <a:gd name="T20" fmla="*/ 19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1"/>
                      </a:cubicBezTo>
                      <a:cubicBezTo>
                        <a:pt x="0" y="20"/>
                        <a:pt x="1" y="13"/>
                        <a:pt x="5" y="8"/>
                      </a:cubicBezTo>
                      <a:cubicBezTo>
                        <a:pt x="8" y="2"/>
                        <a:pt x="14" y="0"/>
                        <a:pt x="20" y="0"/>
                      </a:cubicBezTo>
                      <a:cubicBezTo>
                        <a:pt x="33" y="0"/>
                        <a:pt x="39" y="10"/>
                        <a:pt x="39" y="29"/>
                      </a:cubicBezTo>
                      <a:cubicBezTo>
                        <a:pt x="39" y="39"/>
                        <a:pt x="37" y="46"/>
                        <a:pt x="34" y="52"/>
                      </a:cubicBezTo>
                      <a:cubicBezTo>
                        <a:pt x="30" y="57"/>
                        <a:pt x="25" y="59"/>
                        <a:pt x="19" y="59"/>
                      </a:cubicBezTo>
                      <a:close/>
                      <a:moveTo>
                        <a:pt x="20" y="7"/>
                      </a:moveTo>
                      <a:cubicBezTo>
                        <a:pt x="13" y="7"/>
                        <a:pt x="9" y="15"/>
                        <a:pt x="9" y="30"/>
                      </a:cubicBezTo>
                      <a:cubicBezTo>
                        <a:pt x="9" y="45"/>
                        <a:pt x="13" y="52"/>
                        <a:pt x="19" y="52"/>
                      </a:cubicBezTo>
                      <a:cubicBezTo>
                        <a:pt x="26" y="52"/>
                        <a:pt x="30" y="44"/>
                        <a:pt x="30" y="30"/>
                      </a:cubicBezTo>
                      <a:cubicBezTo>
                        <a:pt x="30"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0" name="Freeform 149"/>
                <p:cNvSpPr>
                  <a:spLocks noEditPoints="1"/>
                </p:cNvSpPr>
                <p:nvPr/>
              </p:nvSpPr>
              <p:spPr bwMode="auto">
                <a:xfrm>
                  <a:off x="10975975"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10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1" name="Freeform 150"/>
                <p:cNvSpPr>
                  <a:spLocks noEditPoints="1"/>
                </p:cNvSpPr>
                <p:nvPr/>
              </p:nvSpPr>
              <p:spPr bwMode="auto">
                <a:xfrm>
                  <a:off x="11183938" y="3541713"/>
                  <a:ext cx="114300" cy="168275"/>
                </a:xfrm>
                <a:custGeom>
                  <a:avLst/>
                  <a:gdLst>
                    <a:gd name="T0" fmla="*/ 20 w 40"/>
                    <a:gd name="T1" fmla="*/ 59 h 59"/>
                    <a:gd name="T2" fmla="*/ 6 w 40"/>
                    <a:gd name="T3" fmla="*/ 52 h 59"/>
                    <a:gd name="T4" fmla="*/ 0 w 40"/>
                    <a:gd name="T5" fmla="*/ 30 h 59"/>
                    <a:gd name="T6" fmla="*/ 6 w 40"/>
                    <a:gd name="T7" fmla="*/ 7 h 59"/>
                    <a:gd name="T8" fmla="*/ 21 w 40"/>
                    <a:gd name="T9" fmla="*/ 0 h 59"/>
                    <a:gd name="T10" fmla="*/ 40 w 40"/>
                    <a:gd name="T11" fmla="*/ 29 h 59"/>
                    <a:gd name="T12" fmla="*/ 35 w 40"/>
                    <a:gd name="T13" fmla="*/ 51 h 59"/>
                    <a:gd name="T14" fmla="*/ 20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20" y="59"/>
                      </a:moveTo>
                      <a:cubicBezTo>
                        <a:pt x="14" y="59"/>
                        <a:pt x="9" y="57"/>
                        <a:pt x="6" y="52"/>
                      </a:cubicBezTo>
                      <a:cubicBezTo>
                        <a:pt x="2" y="47"/>
                        <a:pt x="0" y="40"/>
                        <a:pt x="0" y="30"/>
                      </a:cubicBezTo>
                      <a:cubicBezTo>
                        <a:pt x="0" y="20"/>
                        <a:pt x="2" y="13"/>
                        <a:pt x="6" y="7"/>
                      </a:cubicBezTo>
                      <a:cubicBezTo>
                        <a:pt x="9" y="2"/>
                        <a:pt x="14" y="0"/>
                        <a:pt x="21" y="0"/>
                      </a:cubicBezTo>
                      <a:cubicBezTo>
                        <a:pt x="34" y="0"/>
                        <a:pt x="40" y="9"/>
                        <a:pt x="40" y="29"/>
                      </a:cubicBezTo>
                      <a:cubicBezTo>
                        <a:pt x="40" y="39"/>
                        <a:pt x="38" y="46"/>
                        <a:pt x="35" y="51"/>
                      </a:cubicBezTo>
                      <a:cubicBezTo>
                        <a:pt x="31" y="56"/>
                        <a:pt x="26" y="59"/>
                        <a:pt x="20"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2" name="Freeform 151"/>
                <p:cNvSpPr>
                  <a:spLocks noEditPoints="1"/>
                </p:cNvSpPr>
                <p:nvPr/>
              </p:nvSpPr>
              <p:spPr bwMode="auto">
                <a:xfrm>
                  <a:off x="10647363" y="3724275"/>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3"/>
                        <a:pt x="20"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152"/>
                <p:cNvSpPr>
                  <a:spLocks/>
                </p:cNvSpPr>
                <p:nvPr/>
              </p:nvSpPr>
              <p:spPr bwMode="auto">
                <a:xfrm>
                  <a:off x="10779125" y="3355975"/>
                  <a:ext cx="58738"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9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4" name="Freeform 153"/>
                <p:cNvSpPr>
                  <a:spLocks noEditPoints="1"/>
                </p:cNvSpPr>
                <p:nvPr/>
              </p:nvSpPr>
              <p:spPr bwMode="auto">
                <a:xfrm>
                  <a:off x="10863263" y="3352800"/>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3"/>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2"/>
                        <a:pt x="19"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5" name="Freeform 154"/>
                <p:cNvSpPr>
                  <a:spLocks/>
                </p:cNvSpPr>
                <p:nvPr/>
              </p:nvSpPr>
              <p:spPr bwMode="auto">
                <a:xfrm>
                  <a:off x="10990263"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6" name="Freeform 155"/>
                <p:cNvSpPr>
                  <a:spLocks noEditPoints="1"/>
                </p:cNvSpPr>
                <p:nvPr/>
              </p:nvSpPr>
              <p:spPr bwMode="auto">
                <a:xfrm>
                  <a:off x="11072813" y="3352800"/>
                  <a:ext cx="114300" cy="171450"/>
                </a:xfrm>
                <a:custGeom>
                  <a:avLst/>
                  <a:gdLst>
                    <a:gd name="T0" fmla="*/ 20 w 40"/>
                    <a:gd name="T1" fmla="*/ 60 h 60"/>
                    <a:gd name="T2" fmla="*/ 6 w 40"/>
                    <a:gd name="T3" fmla="*/ 53 h 60"/>
                    <a:gd name="T4" fmla="*/ 0 w 40"/>
                    <a:gd name="T5" fmla="*/ 31 h 60"/>
                    <a:gd name="T6" fmla="*/ 6 w 40"/>
                    <a:gd name="T7" fmla="*/ 8 h 60"/>
                    <a:gd name="T8" fmla="*/ 21 w 40"/>
                    <a:gd name="T9" fmla="*/ 0 h 60"/>
                    <a:gd name="T10" fmla="*/ 40 w 40"/>
                    <a:gd name="T11" fmla="*/ 30 h 60"/>
                    <a:gd name="T12" fmla="*/ 35 w 40"/>
                    <a:gd name="T13" fmla="*/ 52 h 60"/>
                    <a:gd name="T14" fmla="*/ 20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20" y="60"/>
                      </a:moveTo>
                      <a:cubicBezTo>
                        <a:pt x="14" y="60"/>
                        <a:pt x="9" y="57"/>
                        <a:pt x="6"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5" y="52"/>
                      </a:cubicBezTo>
                      <a:cubicBezTo>
                        <a:pt x="31" y="57"/>
                        <a:pt x="26" y="60"/>
                        <a:pt x="20"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7" name="Freeform 156"/>
                <p:cNvSpPr>
                  <a:spLocks/>
                </p:cNvSpPr>
                <p:nvPr/>
              </p:nvSpPr>
              <p:spPr bwMode="auto">
                <a:xfrm>
                  <a:off x="10353675"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8" name="Freeform 157"/>
                <p:cNvSpPr>
                  <a:spLocks/>
                </p:cNvSpPr>
                <p:nvPr/>
              </p:nvSpPr>
              <p:spPr bwMode="auto">
                <a:xfrm>
                  <a:off x="10561638" y="3355975"/>
                  <a:ext cx="60325"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9" name="Freeform 158"/>
                <p:cNvSpPr>
                  <a:spLocks noEditPoints="1"/>
                </p:cNvSpPr>
                <p:nvPr/>
              </p:nvSpPr>
              <p:spPr bwMode="auto">
                <a:xfrm>
                  <a:off x="10436225" y="3352800"/>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0" name="Freeform 159"/>
                <p:cNvSpPr>
                  <a:spLocks noEditPoints="1"/>
                </p:cNvSpPr>
                <p:nvPr/>
              </p:nvSpPr>
              <p:spPr bwMode="auto">
                <a:xfrm>
                  <a:off x="10647363" y="3352800"/>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3"/>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2"/>
                        <a:pt x="20"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64" name="Group 63"/>
              <p:cNvGrpSpPr/>
              <p:nvPr/>
            </p:nvGrpSpPr>
            <p:grpSpPr>
              <a:xfrm>
                <a:off x="7670204" y="4435870"/>
                <a:ext cx="1728555" cy="1181597"/>
                <a:chOff x="7824788" y="2765425"/>
                <a:chExt cx="1971675" cy="1347788"/>
              </a:xfrm>
              <a:solidFill>
                <a:schemeClr val="accent6"/>
              </a:solidFill>
            </p:grpSpPr>
            <p:sp>
              <p:nvSpPr>
                <p:cNvPr id="65" name="Freeform 34"/>
                <p:cNvSpPr>
                  <a:spLocks/>
                </p:cNvSpPr>
                <p:nvPr/>
              </p:nvSpPr>
              <p:spPr bwMode="auto">
                <a:xfrm>
                  <a:off x="8831263"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3" y="11"/>
                        <a:pt x="16" y="10"/>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6" name="Freeform 35"/>
                <p:cNvSpPr>
                  <a:spLocks/>
                </p:cNvSpPr>
                <p:nvPr/>
              </p:nvSpPr>
              <p:spPr bwMode="auto">
                <a:xfrm>
                  <a:off x="9220200" y="3802063"/>
                  <a:ext cx="107950" cy="304800"/>
                </a:xfrm>
                <a:custGeom>
                  <a:avLst/>
                  <a:gdLst>
                    <a:gd name="T0" fmla="*/ 38 w 38"/>
                    <a:gd name="T1" fmla="*/ 0 h 107"/>
                    <a:gd name="T2" fmla="*/ 38 w 38"/>
                    <a:gd name="T3" fmla="*/ 107 h 107"/>
                    <a:gd name="T4" fmla="*/ 22 w 38"/>
                    <a:gd name="T5" fmla="*/ 107 h 107"/>
                    <a:gd name="T6" fmla="*/ 22 w 38"/>
                    <a:gd name="T7" fmla="*/ 21 h 107"/>
                    <a:gd name="T8" fmla="*/ 12 w 38"/>
                    <a:gd name="T9" fmla="*/ 26 h 107"/>
                    <a:gd name="T10" fmla="*/ 0 w 38"/>
                    <a:gd name="T11" fmla="*/ 30 h 107"/>
                    <a:gd name="T12" fmla="*/ 0 w 38"/>
                    <a:gd name="T13" fmla="*/ 16 h 107"/>
                    <a:gd name="T14" fmla="*/ 8 w 38"/>
                    <a:gd name="T15" fmla="*/ 13 h 107"/>
                    <a:gd name="T16" fmla="*/ 16 w 38"/>
                    <a:gd name="T17" fmla="*/ 10 h 107"/>
                    <a:gd name="T18" fmla="*/ 23 w 38"/>
                    <a:gd name="T19" fmla="*/ 5 h 107"/>
                    <a:gd name="T20" fmla="*/ 31 w 38"/>
                    <a:gd name="T21" fmla="*/ 0 h 107"/>
                    <a:gd name="T22" fmla="*/ 38 w 38"/>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07">
                      <a:moveTo>
                        <a:pt x="38" y="0"/>
                      </a:moveTo>
                      <a:cubicBezTo>
                        <a:pt x="38" y="107"/>
                        <a:pt x="38" y="107"/>
                        <a:pt x="38" y="107"/>
                      </a:cubicBezTo>
                      <a:cubicBezTo>
                        <a:pt x="22" y="107"/>
                        <a:pt x="22" y="107"/>
                        <a:pt x="22" y="107"/>
                      </a:cubicBezTo>
                      <a:cubicBezTo>
                        <a:pt x="22" y="21"/>
                        <a:pt x="22" y="21"/>
                        <a:pt x="22" y="21"/>
                      </a:cubicBezTo>
                      <a:cubicBezTo>
                        <a:pt x="18" y="23"/>
                        <a:pt x="15" y="25"/>
                        <a:pt x="12" y="26"/>
                      </a:cubicBezTo>
                      <a:cubicBezTo>
                        <a:pt x="8" y="28"/>
                        <a:pt x="4" y="29"/>
                        <a:pt x="0" y="30"/>
                      </a:cubicBezTo>
                      <a:cubicBezTo>
                        <a:pt x="0" y="16"/>
                        <a:pt x="0" y="16"/>
                        <a:pt x="0" y="16"/>
                      </a:cubicBezTo>
                      <a:cubicBezTo>
                        <a:pt x="2" y="15"/>
                        <a:pt x="5" y="14"/>
                        <a:pt x="8" y="13"/>
                      </a:cubicBezTo>
                      <a:cubicBezTo>
                        <a:pt x="10" y="12"/>
                        <a:pt x="13" y="11"/>
                        <a:pt x="16" y="10"/>
                      </a:cubicBezTo>
                      <a:cubicBezTo>
                        <a:pt x="18" y="8"/>
                        <a:pt x="21" y="7"/>
                        <a:pt x="23" y="5"/>
                      </a:cubicBezTo>
                      <a:cubicBezTo>
                        <a:pt x="26" y="4"/>
                        <a:pt x="29" y="2"/>
                        <a:pt x="31" y="0"/>
                      </a:cubicBezTo>
                      <a:lnTo>
                        <a:pt x="3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7" name="Freeform 36"/>
                <p:cNvSpPr>
                  <a:spLocks noEditPoints="1"/>
                </p:cNvSpPr>
                <p:nvPr/>
              </p:nvSpPr>
              <p:spPr bwMode="auto">
                <a:xfrm>
                  <a:off x="8988425" y="3798888"/>
                  <a:ext cx="207963" cy="314325"/>
                </a:xfrm>
                <a:custGeom>
                  <a:avLst/>
                  <a:gdLst>
                    <a:gd name="T0" fmla="*/ 35 w 73"/>
                    <a:gd name="T1" fmla="*/ 110 h 110"/>
                    <a:gd name="T2" fmla="*/ 9 w 73"/>
                    <a:gd name="T3" fmla="*/ 97 h 110"/>
                    <a:gd name="T4" fmla="*/ 0 w 73"/>
                    <a:gd name="T5" fmla="*/ 57 h 110"/>
                    <a:gd name="T6" fmla="*/ 10 w 73"/>
                    <a:gd name="T7" fmla="*/ 14 h 110"/>
                    <a:gd name="T8" fmla="*/ 38 w 73"/>
                    <a:gd name="T9" fmla="*/ 0 h 110"/>
                    <a:gd name="T10" fmla="*/ 73 w 73"/>
                    <a:gd name="T11" fmla="*/ 55 h 110"/>
                    <a:gd name="T12" fmla="*/ 63 w 73"/>
                    <a:gd name="T13" fmla="*/ 96 h 110"/>
                    <a:gd name="T14" fmla="*/ 35 w 73"/>
                    <a:gd name="T15" fmla="*/ 110 h 110"/>
                    <a:gd name="T16" fmla="*/ 37 w 73"/>
                    <a:gd name="T17" fmla="*/ 14 h 110"/>
                    <a:gd name="T18" fmla="*/ 18 w 73"/>
                    <a:gd name="T19" fmla="*/ 57 h 110"/>
                    <a:gd name="T20" fmla="*/ 37 w 73"/>
                    <a:gd name="T21" fmla="*/ 97 h 110"/>
                    <a:gd name="T22" fmla="*/ 55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5" y="110"/>
                      </a:moveTo>
                      <a:cubicBezTo>
                        <a:pt x="24" y="110"/>
                        <a:pt x="16" y="106"/>
                        <a:pt x="9" y="97"/>
                      </a:cubicBezTo>
                      <a:cubicBezTo>
                        <a:pt x="3" y="88"/>
                        <a:pt x="0" y="74"/>
                        <a:pt x="0" y="57"/>
                      </a:cubicBezTo>
                      <a:cubicBezTo>
                        <a:pt x="0" y="38"/>
                        <a:pt x="3" y="24"/>
                        <a:pt x="10" y="14"/>
                      </a:cubicBezTo>
                      <a:cubicBezTo>
                        <a:pt x="16" y="5"/>
                        <a:pt x="26" y="0"/>
                        <a:pt x="38" y="0"/>
                      </a:cubicBezTo>
                      <a:cubicBezTo>
                        <a:pt x="61" y="0"/>
                        <a:pt x="73" y="18"/>
                        <a:pt x="73" y="55"/>
                      </a:cubicBezTo>
                      <a:cubicBezTo>
                        <a:pt x="73" y="73"/>
                        <a:pt x="70" y="87"/>
                        <a:pt x="63" y="96"/>
                      </a:cubicBezTo>
                      <a:cubicBezTo>
                        <a:pt x="57" y="106"/>
                        <a:pt x="47" y="110"/>
                        <a:pt x="35" y="110"/>
                      </a:cubicBezTo>
                      <a:close/>
                      <a:moveTo>
                        <a:pt x="37" y="14"/>
                      </a:moveTo>
                      <a:cubicBezTo>
                        <a:pt x="24" y="14"/>
                        <a:pt x="18" y="28"/>
                        <a:pt x="18" y="57"/>
                      </a:cubicBezTo>
                      <a:cubicBezTo>
                        <a:pt x="18" y="83"/>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8" name="Freeform 37"/>
                <p:cNvSpPr>
                  <a:spLocks noEditPoints="1"/>
                </p:cNvSpPr>
                <p:nvPr/>
              </p:nvSpPr>
              <p:spPr bwMode="auto">
                <a:xfrm>
                  <a:off x="9377363" y="3798888"/>
                  <a:ext cx="211138" cy="314325"/>
                </a:xfrm>
                <a:custGeom>
                  <a:avLst/>
                  <a:gdLst>
                    <a:gd name="T0" fmla="*/ 36 w 74"/>
                    <a:gd name="T1" fmla="*/ 110 h 110"/>
                    <a:gd name="T2" fmla="*/ 10 w 74"/>
                    <a:gd name="T3" fmla="*/ 97 h 110"/>
                    <a:gd name="T4" fmla="*/ 0 w 74"/>
                    <a:gd name="T5" fmla="*/ 57 h 110"/>
                    <a:gd name="T6" fmla="*/ 10 w 74"/>
                    <a:gd name="T7" fmla="*/ 14 h 110"/>
                    <a:gd name="T8" fmla="*/ 38 w 74"/>
                    <a:gd name="T9" fmla="*/ 0 h 110"/>
                    <a:gd name="T10" fmla="*/ 74 w 74"/>
                    <a:gd name="T11" fmla="*/ 55 h 110"/>
                    <a:gd name="T12" fmla="*/ 64 w 74"/>
                    <a:gd name="T13" fmla="*/ 96 h 110"/>
                    <a:gd name="T14" fmla="*/ 36 w 74"/>
                    <a:gd name="T15" fmla="*/ 110 h 110"/>
                    <a:gd name="T16" fmla="*/ 38 w 74"/>
                    <a:gd name="T17" fmla="*/ 14 h 110"/>
                    <a:gd name="T18" fmla="*/ 18 w 74"/>
                    <a:gd name="T19" fmla="*/ 57 h 110"/>
                    <a:gd name="T20" fmla="*/ 37 w 74"/>
                    <a:gd name="T21" fmla="*/ 97 h 110"/>
                    <a:gd name="T22" fmla="*/ 56 w 74"/>
                    <a:gd name="T23" fmla="*/ 56 h 110"/>
                    <a:gd name="T24" fmla="*/ 38 w 74"/>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0">
                      <a:moveTo>
                        <a:pt x="36" y="110"/>
                      </a:moveTo>
                      <a:cubicBezTo>
                        <a:pt x="25" y="110"/>
                        <a:pt x="16" y="106"/>
                        <a:pt x="10" y="97"/>
                      </a:cubicBezTo>
                      <a:cubicBezTo>
                        <a:pt x="4" y="88"/>
                        <a:pt x="0" y="74"/>
                        <a:pt x="0" y="57"/>
                      </a:cubicBezTo>
                      <a:cubicBezTo>
                        <a:pt x="0" y="38"/>
                        <a:pt x="4" y="24"/>
                        <a:pt x="10" y="14"/>
                      </a:cubicBezTo>
                      <a:cubicBezTo>
                        <a:pt x="17" y="5"/>
                        <a:pt x="26" y="0"/>
                        <a:pt x="38" y="0"/>
                      </a:cubicBezTo>
                      <a:cubicBezTo>
                        <a:pt x="62" y="0"/>
                        <a:pt x="74" y="18"/>
                        <a:pt x="74" y="55"/>
                      </a:cubicBezTo>
                      <a:cubicBezTo>
                        <a:pt x="74" y="73"/>
                        <a:pt x="70" y="87"/>
                        <a:pt x="64" y="96"/>
                      </a:cubicBezTo>
                      <a:cubicBezTo>
                        <a:pt x="57" y="106"/>
                        <a:pt x="48" y="110"/>
                        <a:pt x="36" y="110"/>
                      </a:cubicBezTo>
                      <a:close/>
                      <a:moveTo>
                        <a:pt x="38" y="14"/>
                      </a:moveTo>
                      <a:cubicBezTo>
                        <a:pt x="25" y="14"/>
                        <a:pt x="18" y="28"/>
                        <a:pt x="18" y="57"/>
                      </a:cubicBezTo>
                      <a:cubicBezTo>
                        <a:pt x="18" y="83"/>
                        <a:pt x="25" y="97"/>
                        <a:pt x="37" y="97"/>
                      </a:cubicBezTo>
                      <a:cubicBezTo>
                        <a:pt x="50" y="97"/>
                        <a:pt x="56" y="83"/>
                        <a:pt x="56" y="56"/>
                      </a:cubicBezTo>
                      <a:cubicBezTo>
                        <a:pt x="56" y="28"/>
                        <a:pt x="50" y="14"/>
                        <a:pt x="38"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9" name="Freeform 38"/>
                <p:cNvSpPr>
                  <a:spLocks/>
                </p:cNvSpPr>
                <p:nvPr/>
              </p:nvSpPr>
              <p:spPr bwMode="auto">
                <a:xfrm>
                  <a:off x="8040688"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0" name="Freeform 39"/>
                <p:cNvSpPr>
                  <a:spLocks/>
                </p:cNvSpPr>
                <p:nvPr/>
              </p:nvSpPr>
              <p:spPr bwMode="auto">
                <a:xfrm>
                  <a:off x="8215313"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3" y="11"/>
                        <a:pt x="16" y="10"/>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1" name="Freeform 40"/>
                <p:cNvSpPr>
                  <a:spLocks/>
                </p:cNvSpPr>
                <p:nvPr/>
              </p:nvSpPr>
              <p:spPr bwMode="auto">
                <a:xfrm>
                  <a:off x="8372475"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2" name="Freeform 41"/>
                <p:cNvSpPr>
                  <a:spLocks/>
                </p:cNvSpPr>
                <p:nvPr/>
              </p:nvSpPr>
              <p:spPr bwMode="auto">
                <a:xfrm>
                  <a:off x="8532813"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3" name="Freeform 42"/>
                <p:cNvSpPr>
                  <a:spLocks/>
                </p:cNvSpPr>
                <p:nvPr/>
              </p:nvSpPr>
              <p:spPr bwMode="auto">
                <a:xfrm>
                  <a:off x="9428163" y="3459163"/>
                  <a:ext cx="107950" cy="304800"/>
                </a:xfrm>
                <a:custGeom>
                  <a:avLst/>
                  <a:gdLst>
                    <a:gd name="T0" fmla="*/ 38 w 38"/>
                    <a:gd name="T1" fmla="*/ 0 h 107"/>
                    <a:gd name="T2" fmla="*/ 38 w 38"/>
                    <a:gd name="T3" fmla="*/ 107 h 107"/>
                    <a:gd name="T4" fmla="*/ 22 w 38"/>
                    <a:gd name="T5" fmla="*/ 107 h 107"/>
                    <a:gd name="T6" fmla="*/ 22 w 38"/>
                    <a:gd name="T7" fmla="*/ 21 h 107"/>
                    <a:gd name="T8" fmla="*/ 12 w 38"/>
                    <a:gd name="T9" fmla="*/ 26 h 107"/>
                    <a:gd name="T10" fmla="*/ 0 w 38"/>
                    <a:gd name="T11" fmla="*/ 30 h 107"/>
                    <a:gd name="T12" fmla="*/ 0 w 38"/>
                    <a:gd name="T13" fmla="*/ 16 h 107"/>
                    <a:gd name="T14" fmla="*/ 8 w 38"/>
                    <a:gd name="T15" fmla="*/ 13 h 107"/>
                    <a:gd name="T16" fmla="*/ 16 w 38"/>
                    <a:gd name="T17" fmla="*/ 10 h 107"/>
                    <a:gd name="T18" fmla="*/ 23 w 38"/>
                    <a:gd name="T19" fmla="*/ 5 h 107"/>
                    <a:gd name="T20" fmla="*/ 31 w 38"/>
                    <a:gd name="T21" fmla="*/ 0 h 107"/>
                    <a:gd name="T22" fmla="*/ 38 w 38"/>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07">
                      <a:moveTo>
                        <a:pt x="38" y="0"/>
                      </a:moveTo>
                      <a:cubicBezTo>
                        <a:pt x="38" y="107"/>
                        <a:pt x="38" y="107"/>
                        <a:pt x="38"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0" y="12"/>
                        <a:pt x="13" y="11"/>
                        <a:pt x="16" y="10"/>
                      </a:cubicBezTo>
                      <a:cubicBezTo>
                        <a:pt x="18" y="8"/>
                        <a:pt x="21" y="7"/>
                        <a:pt x="23" y="5"/>
                      </a:cubicBezTo>
                      <a:cubicBezTo>
                        <a:pt x="26" y="4"/>
                        <a:pt x="29" y="2"/>
                        <a:pt x="31" y="0"/>
                      </a:cubicBezTo>
                      <a:lnTo>
                        <a:pt x="3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4" name="Freeform 43"/>
                <p:cNvSpPr>
                  <a:spLocks/>
                </p:cNvSpPr>
                <p:nvPr/>
              </p:nvSpPr>
              <p:spPr bwMode="auto">
                <a:xfrm>
                  <a:off x="7824788"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5" name="Freeform 44"/>
                <p:cNvSpPr>
                  <a:spLocks/>
                </p:cNvSpPr>
                <p:nvPr/>
              </p:nvSpPr>
              <p:spPr bwMode="auto">
                <a:xfrm>
                  <a:off x="8426450"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4" y="11"/>
                        <a:pt x="16" y="10"/>
                      </a:cubicBezTo>
                      <a:cubicBezTo>
                        <a:pt x="19" y="8"/>
                        <a:pt x="21" y="7"/>
                        <a:pt x="24" y="5"/>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6" name="Freeform 45"/>
                <p:cNvSpPr>
                  <a:spLocks noEditPoints="1"/>
                </p:cNvSpPr>
                <p:nvPr/>
              </p:nvSpPr>
              <p:spPr bwMode="auto">
                <a:xfrm>
                  <a:off x="8197850" y="3798888"/>
                  <a:ext cx="207963" cy="314325"/>
                </a:xfrm>
                <a:custGeom>
                  <a:avLst/>
                  <a:gdLst>
                    <a:gd name="T0" fmla="*/ 35 w 73"/>
                    <a:gd name="T1" fmla="*/ 110 h 110"/>
                    <a:gd name="T2" fmla="*/ 9 w 73"/>
                    <a:gd name="T3" fmla="*/ 97 h 110"/>
                    <a:gd name="T4" fmla="*/ 0 w 73"/>
                    <a:gd name="T5" fmla="*/ 57 h 110"/>
                    <a:gd name="T6" fmla="*/ 9 w 73"/>
                    <a:gd name="T7" fmla="*/ 14 h 110"/>
                    <a:gd name="T8" fmla="*/ 38 w 73"/>
                    <a:gd name="T9" fmla="*/ 0 h 110"/>
                    <a:gd name="T10" fmla="*/ 73 w 73"/>
                    <a:gd name="T11" fmla="*/ 55 h 110"/>
                    <a:gd name="T12" fmla="*/ 63 w 73"/>
                    <a:gd name="T13" fmla="*/ 96 h 110"/>
                    <a:gd name="T14" fmla="*/ 35 w 73"/>
                    <a:gd name="T15" fmla="*/ 110 h 110"/>
                    <a:gd name="T16" fmla="*/ 37 w 73"/>
                    <a:gd name="T17" fmla="*/ 14 h 110"/>
                    <a:gd name="T18" fmla="*/ 17 w 73"/>
                    <a:gd name="T19" fmla="*/ 57 h 110"/>
                    <a:gd name="T20" fmla="*/ 36 w 73"/>
                    <a:gd name="T21" fmla="*/ 97 h 110"/>
                    <a:gd name="T22" fmla="*/ 55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5" y="110"/>
                      </a:moveTo>
                      <a:cubicBezTo>
                        <a:pt x="24" y="110"/>
                        <a:pt x="15" y="106"/>
                        <a:pt x="9" y="97"/>
                      </a:cubicBezTo>
                      <a:cubicBezTo>
                        <a:pt x="3" y="88"/>
                        <a:pt x="0" y="74"/>
                        <a:pt x="0" y="57"/>
                      </a:cubicBezTo>
                      <a:cubicBezTo>
                        <a:pt x="0" y="38"/>
                        <a:pt x="3" y="24"/>
                        <a:pt x="9" y="14"/>
                      </a:cubicBezTo>
                      <a:cubicBezTo>
                        <a:pt x="16" y="5"/>
                        <a:pt x="25" y="0"/>
                        <a:pt x="38" y="0"/>
                      </a:cubicBezTo>
                      <a:cubicBezTo>
                        <a:pt x="61" y="0"/>
                        <a:pt x="73" y="18"/>
                        <a:pt x="73" y="55"/>
                      </a:cubicBezTo>
                      <a:cubicBezTo>
                        <a:pt x="73" y="73"/>
                        <a:pt x="70" y="87"/>
                        <a:pt x="63" y="96"/>
                      </a:cubicBezTo>
                      <a:cubicBezTo>
                        <a:pt x="56" y="106"/>
                        <a:pt x="47" y="110"/>
                        <a:pt x="35" y="110"/>
                      </a:cubicBezTo>
                      <a:close/>
                      <a:moveTo>
                        <a:pt x="37" y="14"/>
                      </a:moveTo>
                      <a:cubicBezTo>
                        <a:pt x="24" y="14"/>
                        <a:pt x="17" y="28"/>
                        <a:pt x="17" y="57"/>
                      </a:cubicBezTo>
                      <a:cubicBezTo>
                        <a:pt x="17" y="83"/>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46"/>
                <p:cNvSpPr>
                  <a:spLocks noEditPoints="1"/>
                </p:cNvSpPr>
                <p:nvPr/>
              </p:nvSpPr>
              <p:spPr bwMode="auto">
                <a:xfrm>
                  <a:off x="7972425" y="3452813"/>
                  <a:ext cx="207963"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6" y="106"/>
                        <a:pt x="9" y="97"/>
                      </a:cubicBezTo>
                      <a:cubicBezTo>
                        <a:pt x="3" y="88"/>
                        <a:pt x="0" y="75"/>
                        <a:pt x="0" y="58"/>
                      </a:cubicBezTo>
                      <a:cubicBezTo>
                        <a:pt x="0" y="39"/>
                        <a:pt x="3" y="24"/>
                        <a:pt x="10" y="15"/>
                      </a:cubicBezTo>
                      <a:cubicBezTo>
                        <a:pt x="16" y="5"/>
                        <a:pt x="26" y="0"/>
                        <a:pt x="38" y="0"/>
                      </a:cubicBezTo>
                      <a:cubicBezTo>
                        <a:pt x="61" y="0"/>
                        <a:pt x="73" y="18"/>
                        <a:pt x="73" y="55"/>
                      </a:cubicBezTo>
                      <a:cubicBezTo>
                        <a:pt x="73" y="73"/>
                        <a:pt x="70" y="87"/>
                        <a:pt x="63" y="96"/>
                      </a:cubicBezTo>
                      <a:cubicBezTo>
                        <a:pt x="57" y="106"/>
                        <a:pt x="47" y="111"/>
                        <a:pt x="35" y="111"/>
                      </a:cubicBezTo>
                      <a:close/>
                      <a:moveTo>
                        <a:pt x="37" y="14"/>
                      </a:moveTo>
                      <a:cubicBezTo>
                        <a:pt x="24" y="14"/>
                        <a:pt x="18" y="28"/>
                        <a:pt x="18" y="57"/>
                      </a:cubicBezTo>
                      <a:cubicBezTo>
                        <a:pt x="18"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47"/>
                <p:cNvSpPr>
                  <a:spLocks noEditPoints="1"/>
                </p:cNvSpPr>
                <p:nvPr/>
              </p:nvSpPr>
              <p:spPr bwMode="auto">
                <a:xfrm>
                  <a:off x="8691563" y="3452813"/>
                  <a:ext cx="209550"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10"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Freeform 48"/>
                <p:cNvSpPr>
                  <a:spLocks noEditPoints="1"/>
                </p:cNvSpPr>
                <p:nvPr/>
              </p:nvSpPr>
              <p:spPr bwMode="auto">
                <a:xfrm>
                  <a:off x="8942388" y="3452813"/>
                  <a:ext cx="209550"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10" y="15"/>
                      </a:cubicBezTo>
                      <a:cubicBezTo>
                        <a:pt x="16" y="5"/>
                        <a:pt x="26" y="0"/>
                        <a:pt x="38" y="0"/>
                      </a:cubicBezTo>
                      <a:cubicBezTo>
                        <a:pt x="61" y="0"/>
                        <a:pt x="73" y="18"/>
                        <a:pt x="73" y="55"/>
                      </a:cubicBezTo>
                      <a:cubicBezTo>
                        <a:pt x="73" y="73"/>
                        <a:pt x="70" y="87"/>
                        <a:pt x="63" y="96"/>
                      </a:cubicBezTo>
                      <a:cubicBezTo>
                        <a:pt x="56" y="106"/>
                        <a:pt x="47" y="111"/>
                        <a:pt x="35" y="111"/>
                      </a:cubicBezTo>
                      <a:close/>
                      <a:moveTo>
                        <a:pt x="37" y="14"/>
                      </a:moveTo>
                      <a:cubicBezTo>
                        <a:pt x="24" y="14"/>
                        <a:pt x="18" y="28"/>
                        <a:pt x="18" y="57"/>
                      </a:cubicBezTo>
                      <a:cubicBezTo>
                        <a:pt x="18"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Freeform 49"/>
                <p:cNvSpPr>
                  <a:spLocks/>
                </p:cNvSpPr>
                <p:nvPr/>
              </p:nvSpPr>
              <p:spPr bwMode="auto">
                <a:xfrm>
                  <a:off x="8677275" y="2771775"/>
                  <a:ext cx="111125" cy="301625"/>
                </a:xfrm>
                <a:custGeom>
                  <a:avLst/>
                  <a:gdLst>
                    <a:gd name="T0" fmla="*/ 39 w 39"/>
                    <a:gd name="T1" fmla="*/ 0 h 106"/>
                    <a:gd name="T2" fmla="*/ 39 w 39"/>
                    <a:gd name="T3" fmla="*/ 106 h 106"/>
                    <a:gd name="T4" fmla="*/ 22 w 39"/>
                    <a:gd name="T5" fmla="*/ 106 h 106"/>
                    <a:gd name="T6" fmla="*/ 22 w 39"/>
                    <a:gd name="T7" fmla="*/ 20 h 106"/>
                    <a:gd name="T8" fmla="*/ 12 w 39"/>
                    <a:gd name="T9" fmla="*/ 26 h 106"/>
                    <a:gd name="T10" fmla="*/ 0 w 39"/>
                    <a:gd name="T11" fmla="*/ 30 h 106"/>
                    <a:gd name="T12" fmla="*/ 0 w 39"/>
                    <a:gd name="T13" fmla="*/ 16 h 106"/>
                    <a:gd name="T14" fmla="*/ 8 w 39"/>
                    <a:gd name="T15" fmla="*/ 13 h 106"/>
                    <a:gd name="T16" fmla="*/ 16 w 39"/>
                    <a:gd name="T17" fmla="*/ 9 h 106"/>
                    <a:gd name="T18" fmla="*/ 24 w 39"/>
                    <a:gd name="T19" fmla="*/ 5 h 106"/>
                    <a:gd name="T20" fmla="*/ 32 w 39"/>
                    <a:gd name="T21" fmla="*/ 0 h 106"/>
                    <a:gd name="T22" fmla="*/ 39 w 39"/>
                    <a:gd name="T2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6">
                      <a:moveTo>
                        <a:pt x="39" y="0"/>
                      </a:moveTo>
                      <a:cubicBezTo>
                        <a:pt x="39" y="106"/>
                        <a:pt x="39" y="106"/>
                        <a:pt x="39" y="106"/>
                      </a:cubicBezTo>
                      <a:cubicBezTo>
                        <a:pt x="22" y="106"/>
                        <a:pt x="22" y="106"/>
                        <a:pt x="22" y="106"/>
                      </a:cubicBezTo>
                      <a:cubicBezTo>
                        <a:pt x="22" y="20"/>
                        <a:pt x="22" y="20"/>
                        <a:pt x="22" y="20"/>
                      </a:cubicBezTo>
                      <a:cubicBezTo>
                        <a:pt x="19" y="23"/>
                        <a:pt x="16" y="25"/>
                        <a:pt x="12" y="26"/>
                      </a:cubicBezTo>
                      <a:cubicBezTo>
                        <a:pt x="9" y="28"/>
                        <a:pt x="5" y="29"/>
                        <a:pt x="0" y="30"/>
                      </a:cubicBezTo>
                      <a:cubicBezTo>
                        <a:pt x="0" y="16"/>
                        <a:pt x="0" y="16"/>
                        <a:pt x="0" y="16"/>
                      </a:cubicBezTo>
                      <a:cubicBezTo>
                        <a:pt x="3" y="15"/>
                        <a:pt x="6" y="14"/>
                        <a:pt x="8" y="13"/>
                      </a:cubicBezTo>
                      <a:cubicBezTo>
                        <a:pt x="11" y="12"/>
                        <a:pt x="14" y="11"/>
                        <a:pt x="16" y="9"/>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1" name="Freeform 50"/>
                <p:cNvSpPr>
                  <a:spLocks noEditPoints="1"/>
                </p:cNvSpPr>
                <p:nvPr/>
              </p:nvSpPr>
              <p:spPr bwMode="auto">
                <a:xfrm>
                  <a:off x="8837613" y="2765425"/>
                  <a:ext cx="207963" cy="314325"/>
                </a:xfrm>
                <a:custGeom>
                  <a:avLst/>
                  <a:gdLst>
                    <a:gd name="T0" fmla="*/ 36 w 73"/>
                    <a:gd name="T1" fmla="*/ 110 h 110"/>
                    <a:gd name="T2" fmla="*/ 10 w 73"/>
                    <a:gd name="T3" fmla="*/ 97 h 110"/>
                    <a:gd name="T4" fmla="*/ 0 w 73"/>
                    <a:gd name="T5" fmla="*/ 57 h 110"/>
                    <a:gd name="T6" fmla="*/ 10 w 73"/>
                    <a:gd name="T7" fmla="*/ 14 h 110"/>
                    <a:gd name="T8" fmla="*/ 38 w 73"/>
                    <a:gd name="T9" fmla="*/ 0 h 110"/>
                    <a:gd name="T10" fmla="*/ 73 w 73"/>
                    <a:gd name="T11" fmla="*/ 55 h 110"/>
                    <a:gd name="T12" fmla="*/ 64 w 73"/>
                    <a:gd name="T13" fmla="*/ 96 h 110"/>
                    <a:gd name="T14" fmla="*/ 36 w 73"/>
                    <a:gd name="T15" fmla="*/ 110 h 110"/>
                    <a:gd name="T16" fmla="*/ 37 w 73"/>
                    <a:gd name="T17" fmla="*/ 14 h 110"/>
                    <a:gd name="T18" fmla="*/ 18 w 73"/>
                    <a:gd name="T19" fmla="*/ 57 h 110"/>
                    <a:gd name="T20" fmla="*/ 37 w 73"/>
                    <a:gd name="T21" fmla="*/ 97 h 110"/>
                    <a:gd name="T22" fmla="*/ 56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6" y="110"/>
                      </a:moveTo>
                      <a:cubicBezTo>
                        <a:pt x="25" y="110"/>
                        <a:pt x="16" y="106"/>
                        <a:pt x="10" y="97"/>
                      </a:cubicBezTo>
                      <a:cubicBezTo>
                        <a:pt x="3" y="88"/>
                        <a:pt x="0" y="74"/>
                        <a:pt x="0" y="57"/>
                      </a:cubicBezTo>
                      <a:cubicBezTo>
                        <a:pt x="0" y="38"/>
                        <a:pt x="4" y="24"/>
                        <a:pt x="10" y="14"/>
                      </a:cubicBezTo>
                      <a:cubicBezTo>
                        <a:pt x="17" y="5"/>
                        <a:pt x="26" y="0"/>
                        <a:pt x="38" y="0"/>
                      </a:cubicBezTo>
                      <a:cubicBezTo>
                        <a:pt x="62" y="0"/>
                        <a:pt x="73" y="18"/>
                        <a:pt x="73" y="55"/>
                      </a:cubicBezTo>
                      <a:cubicBezTo>
                        <a:pt x="73" y="73"/>
                        <a:pt x="70" y="87"/>
                        <a:pt x="64" y="96"/>
                      </a:cubicBezTo>
                      <a:cubicBezTo>
                        <a:pt x="57" y="106"/>
                        <a:pt x="48" y="110"/>
                        <a:pt x="36" y="110"/>
                      </a:cubicBezTo>
                      <a:close/>
                      <a:moveTo>
                        <a:pt x="37" y="14"/>
                      </a:moveTo>
                      <a:cubicBezTo>
                        <a:pt x="24" y="14"/>
                        <a:pt x="18" y="28"/>
                        <a:pt x="18" y="57"/>
                      </a:cubicBezTo>
                      <a:cubicBezTo>
                        <a:pt x="18" y="83"/>
                        <a:pt x="24" y="97"/>
                        <a:pt x="37" y="97"/>
                      </a:cubicBezTo>
                      <a:cubicBezTo>
                        <a:pt x="50"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2" name="Freeform 51"/>
                <p:cNvSpPr>
                  <a:spLocks noEditPoints="1"/>
                </p:cNvSpPr>
                <p:nvPr/>
              </p:nvSpPr>
              <p:spPr bwMode="auto">
                <a:xfrm>
                  <a:off x="9088438" y="2765425"/>
                  <a:ext cx="211138" cy="314325"/>
                </a:xfrm>
                <a:custGeom>
                  <a:avLst/>
                  <a:gdLst>
                    <a:gd name="T0" fmla="*/ 36 w 74"/>
                    <a:gd name="T1" fmla="*/ 110 h 110"/>
                    <a:gd name="T2" fmla="*/ 10 w 74"/>
                    <a:gd name="T3" fmla="*/ 97 h 110"/>
                    <a:gd name="T4" fmla="*/ 0 w 74"/>
                    <a:gd name="T5" fmla="*/ 57 h 110"/>
                    <a:gd name="T6" fmla="*/ 10 w 74"/>
                    <a:gd name="T7" fmla="*/ 14 h 110"/>
                    <a:gd name="T8" fmla="*/ 38 w 74"/>
                    <a:gd name="T9" fmla="*/ 0 h 110"/>
                    <a:gd name="T10" fmla="*/ 74 w 74"/>
                    <a:gd name="T11" fmla="*/ 55 h 110"/>
                    <a:gd name="T12" fmla="*/ 64 w 74"/>
                    <a:gd name="T13" fmla="*/ 96 h 110"/>
                    <a:gd name="T14" fmla="*/ 36 w 74"/>
                    <a:gd name="T15" fmla="*/ 110 h 110"/>
                    <a:gd name="T16" fmla="*/ 38 w 74"/>
                    <a:gd name="T17" fmla="*/ 14 h 110"/>
                    <a:gd name="T18" fmla="*/ 18 w 74"/>
                    <a:gd name="T19" fmla="*/ 57 h 110"/>
                    <a:gd name="T20" fmla="*/ 37 w 74"/>
                    <a:gd name="T21" fmla="*/ 97 h 110"/>
                    <a:gd name="T22" fmla="*/ 56 w 74"/>
                    <a:gd name="T23" fmla="*/ 56 h 110"/>
                    <a:gd name="T24" fmla="*/ 38 w 74"/>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0">
                      <a:moveTo>
                        <a:pt x="36" y="110"/>
                      </a:moveTo>
                      <a:cubicBezTo>
                        <a:pt x="25" y="110"/>
                        <a:pt x="16" y="106"/>
                        <a:pt x="10" y="97"/>
                      </a:cubicBezTo>
                      <a:cubicBezTo>
                        <a:pt x="3" y="88"/>
                        <a:pt x="0" y="74"/>
                        <a:pt x="0" y="57"/>
                      </a:cubicBezTo>
                      <a:cubicBezTo>
                        <a:pt x="0" y="38"/>
                        <a:pt x="4" y="24"/>
                        <a:pt x="10" y="14"/>
                      </a:cubicBezTo>
                      <a:cubicBezTo>
                        <a:pt x="17" y="5"/>
                        <a:pt x="26" y="0"/>
                        <a:pt x="38" y="0"/>
                      </a:cubicBezTo>
                      <a:cubicBezTo>
                        <a:pt x="62" y="0"/>
                        <a:pt x="74" y="18"/>
                        <a:pt x="74" y="55"/>
                      </a:cubicBezTo>
                      <a:cubicBezTo>
                        <a:pt x="74" y="73"/>
                        <a:pt x="70" y="87"/>
                        <a:pt x="64" y="96"/>
                      </a:cubicBezTo>
                      <a:cubicBezTo>
                        <a:pt x="57" y="106"/>
                        <a:pt x="48" y="110"/>
                        <a:pt x="36" y="110"/>
                      </a:cubicBezTo>
                      <a:close/>
                      <a:moveTo>
                        <a:pt x="38" y="14"/>
                      </a:moveTo>
                      <a:cubicBezTo>
                        <a:pt x="25" y="14"/>
                        <a:pt x="18" y="28"/>
                        <a:pt x="18" y="57"/>
                      </a:cubicBezTo>
                      <a:cubicBezTo>
                        <a:pt x="18" y="83"/>
                        <a:pt x="24" y="97"/>
                        <a:pt x="37" y="97"/>
                      </a:cubicBezTo>
                      <a:cubicBezTo>
                        <a:pt x="50" y="97"/>
                        <a:pt x="56" y="83"/>
                        <a:pt x="56" y="56"/>
                      </a:cubicBezTo>
                      <a:cubicBezTo>
                        <a:pt x="56" y="28"/>
                        <a:pt x="50" y="14"/>
                        <a:pt x="38"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3" name="Freeform 52"/>
                <p:cNvSpPr>
                  <a:spLocks noEditPoints="1"/>
                </p:cNvSpPr>
                <p:nvPr/>
              </p:nvSpPr>
              <p:spPr bwMode="auto">
                <a:xfrm>
                  <a:off x="9196388" y="3452813"/>
                  <a:ext cx="209550" cy="317500"/>
                </a:xfrm>
                <a:custGeom>
                  <a:avLst/>
                  <a:gdLst>
                    <a:gd name="T0" fmla="*/ 36 w 73"/>
                    <a:gd name="T1" fmla="*/ 111 h 111"/>
                    <a:gd name="T2" fmla="*/ 10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8"/>
                      </a:cubicBezTo>
                      <a:cubicBezTo>
                        <a:pt x="0" y="39"/>
                        <a:pt x="3" y="24"/>
                        <a:pt x="10" y="15"/>
                      </a:cubicBezTo>
                      <a:cubicBezTo>
                        <a:pt x="16" y="5"/>
                        <a:pt x="26" y="0"/>
                        <a:pt x="38" y="0"/>
                      </a:cubicBezTo>
                      <a:cubicBezTo>
                        <a:pt x="62" y="0"/>
                        <a:pt x="73" y="18"/>
                        <a:pt x="73" y="55"/>
                      </a:cubicBezTo>
                      <a:cubicBezTo>
                        <a:pt x="73" y="73"/>
                        <a:pt x="70" y="87"/>
                        <a:pt x="63" y="96"/>
                      </a:cubicBezTo>
                      <a:cubicBezTo>
                        <a:pt x="57" y="106"/>
                        <a:pt x="48" y="111"/>
                        <a:pt x="36" y="111"/>
                      </a:cubicBezTo>
                      <a:close/>
                      <a:moveTo>
                        <a:pt x="37" y="14"/>
                      </a:moveTo>
                      <a:cubicBezTo>
                        <a:pt x="24" y="14"/>
                        <a:pt x="18" y="28"/>
                        <a:pt x="18" y="57"/>
                      </a:cubicBezTo>
                      <a:cubicBezTo>
                        <a:pt x="18" y="84"/>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4" name="Freeform 53"/>
                <p:cNvSpPr>
                  <a:spLocks noEditPoints="1"/>
                </p:cNvSpPr>
                <p:nvPr/>
              </p:nvSpPr>
              <p:spPr bwMode="auto">
                <a:xfrm>
                  <a:off x="9588500" y="3452813"/>
                  <a:ext cx="207963" cy="317500"/>
                </a:xfrm>
                <a:custGeom>
                  <a:avLst/>
                  <a:gdLst>
                    <a:gd name="T0" fmla="*/ 35 w 73"/>
                    <a:gd name="T1" fmla="*/ 111 h 111"/>
                    <a:gd name="T2" fmla="*/ 9 w 73"/>
                    <a:gd name="T3" fmla="*/ 97 h 111"/>
                    <a:gd name="T4" fmla="*/ 0 w 73"/>
                    <a:gd name="T5" fmla="*/ 58 h 111"/>
                    <a:gd name="T6" fmla="*/ 9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6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9"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4"/>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5" name="Freeform 54"/>
                <p:cNvSpPr>
                  <a:spLocks noEditPoints="1"/>
                </p:cNvSpPr>
                <p:nvPr/>
              </p:nvSpPr>
              <p:spPr bwMode="auto">
                <a:xfrm>
                  <a:off x="8586788" y="3798888"/>
                  <a:ext cx="207963" cy="314325"/>
                </a:xfrm>
                <a:custGeom>
                  <a:avLst/>
                  <a:gdLst>
                    <a:gd name="T0" fmla="*/ 36 w 73"/>
                    <a:gd name="T1" fmla="*/ 110 h 110"/>
                    <a:gd name="T2" fmla="*/ 10 w 73"/>
                    <a:gd name="T3" fmla="*/ 97 h 110"/>
                    <a:gd name="T4" fmla="*/ 0 w 73"/>
                    <a:gd name="T5" fmla="*/ 57 h 110"/>
                    <a:gd name="T6" fmla="*/ 10 w 73"/>
                    <a:gd name="T7" fmla="*/ 14 h 110"/>
                    <a:gd name="T8" fmla="*/ 38 w 73"/>
                    <a:gd name="T9" fmla="*/ 0 h 110"/>
                    <a:gd name="T10" fmla="*/ 73 w 73"/>
                    <a:gd name="T11" fmla="*/ 55 h 110"/>
                    <a:gd name="T12" fmla="*/ 63 w 73"/>
                    <a:gd name="T13" fmla="*/ 96 h 110"/>
                    <a:gd name="T14" fmla="*/ 36 w 73"/>
                    <a:gd name="T15" fmla="*/ 110 h 110"/>
                    <a:gd name="T16" fmla="*/ 37 w 73"/>
                    <a:gd name="T17" fmla="*/ 14 h 110"/>
                    <a:gd name="T18" fmla="*/ 18 w 73"/>
                    <a:gd name="T19" fmla="*/ 57 h 110"/>
                    <a:gd name="T20" fmla="*/ 37 w 73"/>
                    <a:gd name="T21" fmla="*/ 97 h 110"/>
                    <a:gd name="T22" fmla="*/ 56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6" y="110"/>
                      </a:moveTo>
                      <a:cubicBezTo>
                        <a:pt x="24" y="110"/>
                        <a:pt x="16" y="106"/>
                        <a:pt x="10" y="97"/>
                      </a:cubicBezTo>
                      <a:cubicBezTo>
                        <a:pt x="3" y="88"/>
                        <a:pt x="0" y="74"/>
                        <a:pt x="0" y="57"/>
                      </a:cubicBezTo>
                      <a:cubicBezTo>
                        <a:pt x="0" y="38"/>
                        <a:pt x="3" y="24"/>
                        <a:pt x="10" y="14"/>
                      </a:cubicBezTo>
                      <a:cubicBezTo>
                        <a:pt x="16" y="5"/>
                        <a:pt x="26" y="0"/>
                        <a:pt x="38" y="0"/>
                      </a:cubicBezTo>
                      <a:cubicBezTo>
                        <a:pt x="62" y="0"/>
                        <a:pt x="73" y="18"/>
                        <a:pt x="73" y="55"/>
                      </a:cubicBezTo>
                      <a:cubicBezTo>
                        <a:pt x="73" y="73"/>
                        <a:pt x="70" y="87"/>
                        <a:pt x="63" y="96"/>
                      </a:cubicBezTo>
                      <a:cubicBezTo>
                        <a:pt x="57" y="106"/>
                        <a:pt x="47" y="110"/>
                        <a:pt x="36" y="110"/>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Freeform 55"/>
                <p:cNvSpPr>
                  <a:spLocks/>
                </p:cNvSpPr>
                <p:nvPr/>
              </p:nvSpPr>
              <p:spPr bwMode="auto">
                <a:xfrm>
                  <a:off x="8831263"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3" y="11"/>
                        <a:pt x="16" y="10"/>
                      </a:cubicBezTo>
                      <a:cubicBezTo>
                        <a:pt x="19" y="9"/>
                        <a:pt x="21" y="7"/>
                        <a:pt x="24" y="6"/>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Freeform 56"/>
                <p:cNvSpPr>
                  <a:spLocks noEditPoints="1"/>
                </p:cNvSpPr>
                <p:nvPr/>
              </p:nvSpPr>
              <p:spPr bwMode="auto">
                <a:xfrm>
                  <a:off x="8988425" y="3108325"/>
                  <a:ext cx="207963" cy="315913"/>
                </a:xfrm>
                <a:custGeom>
                  <a:avLst/>
                  <a:gdLst>
                    <a:gd name="T0" fmla="*/ 35 w 73"/>
                    <a:gd name="T1" fmla="*/ 111 h 111"/>
                    <a:gd name="T2" fmla="*/ 9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6" y="106"/>
                        <a:pt x="9" y="97"/>
                      </a:cubicBezTo>
                      <a:cubicBezTo>
                        <a:pt x="3" y="88"/>
                        <a:pt x="0" y="75"/>
                        <a:pt x="0" y="57"/>
                      </a:cubicBezTo>
                      <a:cubicBezTo>
                        <a:pt x="0" y="39"/>
                        <a:pt x="3" y="24"/>
                        <a:pt x="10" y="15"/>
                      </a:cubicBezTo>
                      <a:cubicBezTo>
                        <a:pt x="16" y="5"/>
                        <a:pt x="26" y="0"/>
                        <a:pt x="38" y="0"/>
                      </a:cubicBezTo>
                      <a:cubicBezTo>
                        <a:pt x="61" y="0"/>
                        <a:pt x="73" y="18"/>
                        <a:pt x="73" y="55"/>
                      </a:cubicBezTo>
                      <a:cubicBezTo>
                        <a:pt x="73" y="73"/>
                        <a:pt x="70" y="87"/>
                        <a:pt x="63" y="96"/>
                      </a:cubicBezTo>
                      <a:cubicBezTo>
                        <a:pt x="57" y="106"/>
                        <a:pt x="47" y="111"/>
                        <a:pt x="35" y="111"/>
                      </a:cubicBezTo>
                      <a:close/>
                      <a:moveTo>
                        <a:pt x="37" y="14"/>
                      </a:moveTo>
                      <a:cubicBezTo>
                        <a:pt x="24" y="14"/>
                        <a:pt x="18" y="28"/>
                        <a:pt x="18" y="57"/>
                      </a:cubicBezTo>
                      <a:cubicBezTo>
                        <a:pt x="18" y="83"/>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Freeform 57"/>
                <p:cNvSpPr>
                  <a:spLocks/>
                </p:cNvSpPr>
                <p:nvPr/>
              </p:nvSpPr>
              <p:spPr bwMode="auto">
                <a:xfrm>
                  <a:off x="9223375"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4" y="11"/>
                        <a:pt x="16" y="10"/>
                      </a:cubicBezTo>
                      <a:cubicBezTo>
                        <a:pt x="19" y="9"/>
                        <a:pt x="21" y="7"/>
                        <a:pt x="24" y="6"/>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Freeform 58"/>
                <p:cNvSpPr>
                  <a:spLocks noEditPoints="1"/>
                </p:cNvSpPr>
                <p:nvPr/>
              </p:nvSpPr>
              <p:spPr bwMode="auto">
                <a:xfrm>
                  <a:off x="9380538" y="3108325"/>
                  <a:ext cx="207963" cy="315913"/>
                </a:xfrm>
                <a:custGeom>
                  <a:avLst/>
                  <a:gdLst>
                    <a:gd name="T0" fmla="*/ 36 w 73"/>
                    <a:gd name="T1" fmla="*/ 111 h 111"/>
                    <a:gd name="T2" fmla="*/ 10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7"/>
                      </a:cubicBezTo>
                      <a:cubicBezTo>
                        <a:pt x="0" y="39"/>
                        <a:pt x="3" y="24"/>
                        <a:pt x="10" y="15"/>
                      </a:cubicBezTo>
                      <a:cubicBezTo>
                        <a:pt x="16" y="5"/>
                        <a:pt x="26" y="0"/>
                        <a:pt x="38" y="0"/>
                      </a:cubicBezTo>
                      <a:cubicBezTo>
                        <a:pt x="62" y="0"/>
                        <a:pt x="73" y="18"/>
                        <a:pt x="73" y="55"/>
                      </a:cubicBezTo>
                      <a:cubicBezTo>
                        <a:pt x="73" y="73"/>
                        <a:pt x="70" y="87"/>
                        <a:pt x="63" y="96"/>
                      </a:cubicBezTo>
                      <a:cubicBezTo>
                        <a:pt x="57" y="106"/>
                        <a:pt x="48" y="111"/>
                        <a:pt x="36" y="111"/>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0" name="Freeform 59"/>
                <p:cNvSpPr>
                  <a:spLocks/>
                </p:cNvSpPr>
                <p:nvPr/>
              </p:nvSpPr>
              <p:spPr bwMode="auto">
                <a:xfrm>
                  <a:off x="8040688"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3 w 39"/>
                    <a:gd name="T19" fmla="*/ 6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7"/>
                      </a:cubicBezTo>
                      <a:cubicBezTo>
                        <a:pt x="8" y="28"/>
                        <a:pt x="4" y="29"/>
                        <a:pt x="0" y="31"/>
                      </a:cubicBezTo>
                      <a:cubicBezTo>
                        <a:pt x="0" y="16"/>
                        <a:pt x="0" y="16"/>
                        <a:pt x="0" y="16"/>
                      </a:cubicBezTo>
                      <a:cubicBezTo>
                        <a:pt x="3" y="15"/>
                        <a:pt x="5" y="14"/>
                        <a:pt x="8" y="13"/>
                      </a:cubicBezTo>
                      <a:cubicBezTo>
                        <a:pt x="11" y="12"/>
                        <a:pt x="13" y="11"/>
                        <a:pt x="16" y="10"/>
                      </a:cubicBezTo>
                      <a:cubicBezTo>
                        <a:pt x="18" y="9"/>
                        <a:pt x="21" y="7"/>
                        <a:pt x="23" y="6"/>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1" name="Freeform 60"/>
                <p:cNvSpPr>
                  <a:spLocks/>
                </p:cNvSpPr>
                <p:nvPr/>
              </p:nvSpPr>
              <p:spPr bwMode="auto">
                <a:xfrm>
                  <a:off x="8426450"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4" y="11"/>
                        <a:pt x="16" y="10"/>
                      </a:cubicBezTo>
                      <a:cubicBezTo>
                        <a:pt x="19" y="9"/>
                        <a:pt x="21" y="7"/>
                        <a:pt x="24" y="6"/>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2" name="Freeform 61"/>
                <p:cNvSpPr>
                  <a:spLocks noEditPoints="1"/>
                </p:cNvSpPr>
                <p:nvPr/>
              </p:nvSpPr>
              <p:spPr bwMode="auto">
                <a:xfrm>
                  <a:off x="8197850" y="3108325"/>
                  <a:ext cx="207963" cy="315913"/>
                </a:xfrm>
                <a:custGeom>
                  <a:avLst/>
                  <a:gdLst>
                    <a:gd name="T0" fmla="*/ 35 w 73"/>
                    <a:gd name="T1" fmla="*/ 111 h 111"/>
                    <a:gd name="T2" fmla="*/ 9 w 73"/>
                    <a:gd name="T3" fmla="*/ 97 h 111"/>
                    <a:gd name="T4" fmla="*/ 0 w 73"/>
                    <a:gd name="T5" fmla="*/ 57 h 111"/>
                    <a:gd name="T6" fmla="*/ 9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6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7"/>
                      </a:cubicBezTo>
                      <a:cubicBezTo>
                        <a:pt x="0" y="39"/>
                        <a:pt x="3" y="24"/>
                        <a:pt x="9"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3"/>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62"/>
                <p:cNvSpPr>
                  <a:spLocks noEditPoints="1"/>
                </p:cNvSpPr>
                <p:nvPr/>
              </p:nvSpPr>
              <p:spPr bwMode="auto">
                <a:xfrm>
                  <a:off x="8586788" y="3108325"/>
                  <a:ext cx="207963" cy="315913"/>
                </a:xfrm>
                <a:custGeom>
                  <a:avLst/>
                  <a:gdLst>
                    <a:gd name="T0" fmla="*/ 36 w 73"/>
                    <a:gd name="T1" fmla="*/ 111 h 111"/>
                    <a:gd name="T2" fmla="*/ 10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7"/>
                      </a:cubicBezTo>
                      <a:cubicBezTo>
                        <a:pt x="0" y="39"/>
                        <a:pt x="3" y="24"/>
                        <a:pt x="10" y="15"/>
                      </a:cubicBezTo>
                      <a:cubicBezTo>
                        <a:pt x="16" y="5"/>
                        <a:pt x="26" y="0"/>
                        <a:pt x="38" y="0"/>
                      </a:cubicBezTo>
                      <a:cubicBezTo>
                        <a:pt x="62" y="0"/>
                        <a:pt x="73" y="18"/>
                        <a:pt x="73" y="55"/>
                      </a:cubicBezTo>
                      <a:cubicBezTo>
                        <a:pt x="73" y="73"/>
                        <a:pt x="70" y="87"/>
                        <a:pt x="63" y="96"/>
                      </a:cubicBezTo>
                      <a:cubicBezTo>
                        <a:pt x="57" y="106"/>
                        <a:pt x="47" y="111"/>
                        <a:pt x="36" y="111"/>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94" name="Group 93"/>
              <p:cNvGrpSpPr/>
              <p:nvPr/>
            </p:nvGrpSpPr>
            <p:grpSpPr>
              <a:xfrm>
                <a:off x="9784274" y="4790767"/>
                <a:ext cx="931082" cy="636030"/>
                <a:chOff x="10236200" y="3170238"/>
                <a:chExt cx="1062038" cy="725487"/>
              </a:xfrm>
              <a:solidFill>
                <a:schemeClr val="accent5"/>
              </a:solidFill>
            </p:grpSpPr>
            <p:sp>
              <p:nvSpPr>
                <p:cNvPr id="95" name="Freeform 94"/>
                <p:cNvSpPr>
                  <a:spLocks/>
                </p:cNvSpPr>
                <p:nvPr/>
              </p:nvSpPr>
              <p:spPr bwMode="auto">
                <a:xfrm>
                  <a:off x="10779125" y="3727450"/>
                  <a:ext cx="58738"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5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95"/>
                <p:cNvSpPr>
                  <a:spLocks/>
                </p:cNvSpPr>
                <p:nvPr/>
              </p:nvSpPr>
              <p:spPr bwMode="auto">
                <a:xfrm>
                  <a:off x="10987088" y="3727450"/>
                  <a:ext cx="60325"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4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2" y="16"/>
                        <a:pt x="0" y="16"/>
                      </a:cubicBezTo>
                      <a:cubicBezTo>
                        <a:pt x="0" y="9"/>
                        <a:pt x="0" y="9"/>
                        <a:pt x="0" y="9"/>
                      </a:cubicBezTo>
                      <a:cubicBezTo>
                        <a:pt x="2" y="8"/>
                        <a:pt x="3" y="8"/>
                        <a:pt x="4"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96"/>
                <p:cNvSpPr>
                  <a:spLocks noEditPoints="1"/>
                </p:cNvSpPr>
                <p:nvPr/>
              </p:nvSpPr>
              <p:spPr bwMode="auto">
                <a:xfrm>
                  <a:off x="10863263" y="3724275"/>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4"/>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3"/>
                        <a:pt x="19"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97"/>
                <p:cNvSpPr>
                  <a:spLocks noEditPoints="1"/>
                </p:cNvSpPr>
                <p:nvPr/>
              </p:nvSpPr>
              <p:spPr bwMode="auto">
                <a:xfrm>
                  <a:off x="11072813" y="3724275"/>
                  <a:ext cx="111125" cy="171450"/>
                </a:xfrm>
                <a:custGeom>
                  <a:avLst/>
                  <a:gdLst>
                    <a:gd name="T0" fmla="*/ 19 w 39"/>
                    <a:gd name="T1" fmla="*/ 60 h 60"/>
                    <a:gd name="T2" fmla="*/ 5 w 39"/>
                    <a:gd name="T3" fmla="*/ 53 h 60"/>
                    <a:gd name="T4" fmla="*/ 0 w 39"/>
                    <a:gd name="T5" fmla="*/ 31 h 60"/>
                    <a:gd name="T6" fmla="*/ 5 w 39"/>
                    <a:gd name="T7" fmla="*/ 8 h 60"/>
                    <a:gd name="T8" fmla="*/ 21 w 39"/>
                    <a:gd name="T9" fmla="*/ 0 h 60"/>
                    <a:gd name="T10" fmla="*/ 39 w 39"/>
                    <a:gd name="T11" fmla="*/ 30 h 60"/>
                    <a:gd name="T12" fmla="*/ 34 w 39"/>
                    <a:gd name="T13" fmla="*/ 52 h 60"/>
                    <a:gd name="T14" fmla="*/ 19 w 39"/>
                    <a:gd name="T15" fmla="*/ 60 h 60"/>
                    <a:gd name="T16" fmla="*/ 20 w 39"/>
                    <a:gd name="T17" fmla="*/ 8 h 60"/>
                    <a:gd name="T18" fmla="*/ 10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1" y="0"/>
                      </a:cubicBezTo>
                      <a:cubicBezTo>
                        <a:pt x="33" y="0"/>
                        <a:pt x="39" y="10"/>
                        <a:pt x="39" y="30"/>
                      </a:cubicBezTo>
                      <a:cubicBezTo>
                        <a:pt x="39"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98"/>
                <p:cNvSpPr>
                  <a:spLocks/>
                </p:cNvSpPr>
                <p:nvPr/>
              </p:nvSpPr>
              <p:spPr bwMode="auto">
                <a:xfrm>
                  <a:off x="10353675" y="3727450"/>
                  <a:ext cx="58738"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Freeform 99"/>
                <p:cNvSpPr>
                  <a:spLocks/>
                </p:cNvSpPr>
                <p:nvPr/>
              </p:nvSpPr>
              <p:spPr bwMode="auto">
                <a:xfrm>
                  <a:off x="10447338" y="3544888"/>
                  <a:ext cx="60325" cy="161925"/>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8 h 57"/>
                    <a:gd name="T14" fmla="*/ 4 w 21"/>
                    <a:gd name="T15" fmla="*/ 7 h 57"/>
                    <a:gd name="T16" fmla="*/ 8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5"/>
                        <a:pt x="0" y="16"/>
                      </a:cubicBezTo>
                      <a:cubicBezTo>
                        <a:pt x="0" y="8"/>
                        <a:pt x="0" y="8"/>
                        <a:pt x="0" y="8"/>
                      </a:cubicBezTo>
                      <a:cubicBezTo>
                        <a:pt x="1" y="8"/>
                        <a:pt x="3" y="7"/>
                        <a:pt x="4" y="7"/>
                      </a:cubicBezTo>
                      <a:cubicBezTo>
                        <a:pt x="6" y="6"/>
                        <a:pt x="7" y="5"/>
                        <a:pt x="8" y="5"/>
                      </a:cubicBezTo>
                      <a:cubicBezTo>
                        <a:pt x="10" y="4"/>
                        <a:pt x="11" y="3"/>
                        <a:pt x="13" y="2"/>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Freeform 100"/>
                <p:cNvSpPr>
                  <a:spLocks/>
                </p:cNvSpPr>
                <p:nvPr/>
              </p:nvSpPr>
              <p:spPr bwMode="auto">
                <a:xfrm>
                  <a:off x="10529888"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Freeform 101"/>
                <p:cNvSpPr>
                  <a:spLocks/>
                </p:cNvSpPr>
                <p:nvPr/>
              </p:nvSpPr>
              <p:spPr bwMode="auto">
                <a:xfrm>
                  <a:off x="106156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Freeform 102"/>
                <p:cNvSpPr>
                  <a:spLocks/>
                </p:cNvSpPr>
                <p:nvPr/>
              </p:nvSpPr>
              <p:spPr bwMode="auto">
                <a:xfrm>
                  <a:off x="110982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Freeform 103"/>
                <p:cNvSpPr>
                  <a:spLocks/>
                </p:cNvSpPr>
                <p:nvPr/>
              </p:nvSpPr>
              <p:spPr bwMode="auto">
                <a:xfrm>
                  <a:off x="10236200"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4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2" y="15"/>
                        <a:pt x="0" y="16"/>
                      </a:cubicBezTo>
                      <a:cubicBezTo>
                        <a:pt x="0" y="8"/>
                        <a:pt x="0" y="8"/>
                        <a:pt x="0" y="8"/>
                      </a:cubicBezTo>
                      <a:cubicBezTo>
                        <a:pt x="2" y="8"/>
                        <a:pt x="3" y="7"/>
                        <a:pt x="4" y="7"/>
                      </a:cubicBezTo>
                      <a:cubicBezTo>
                        <a:pt x="6" y="6"/>
                        <a:pt x="7" y="5"/>
                        <a:pt x="9" y="5"/>
                      </a:cubicBezTo>
                      <a:cubicBezTo>
                        <a:pt x="10" y="4"/>
                        <a:pt x="11"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104"/>
                <p:cNvSpPr>
                  <a:spLocks/>
                </p:cNvSpPr>
                <p:nvPr/>
              </p:nvSpPr>
              <p:spPr bwMode="auto">
                <a:xfrm>
                  <a:off x="10561638" y="3727450"/>
                  <a:ext cx="60325"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105"/>
                <p:cNvSpPr>
                  <a:spLocks noEditPoints="1"/>
                </p:cNvSpPr>
                <p:nvPr/>
              </p:nvSpPr>
              <p:spPr bwMode="auto">
                <a:xfrm>
                  <a:off x="10436225" y="3724275"/>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3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4"/>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7" name="Freeform 106"/>
                <p:cNvSpPr>
                  <a:spLocks noEditPoints="1"/>
                </p:cNvSpPr>
                <p:nvPr/>
              </p:nvSpPr>
              <p:spPr bwMode="auto">
                <a:xfrm>
                  <a:off x="10315575" y="3541713"/>
                  <a:ext cx="114300" cy="168275"/>
                </a:xfrm>
                <a:custGeom>
                  <a:avLst/>
                  <a:gdLst>
                    <a:gd name="T0" fmla="*/ 19 w 40"/>
                    <a:gd name="T1" fmla="*/ 59 h 59"/>
                    <a:gd name="T2" fmla="*/ 5 w 40"/>
                    <a:gd name="T3" fmla="*/ 52 h 59"/>
                    <a:gd name="T4" fmla="*/ 0 w 40"/>
                    <a:gd name="T5" fmla="*/ 30 h 59"/>
                    <a:gd name="T6" fmla="*/ 5 w 40"/>
                    <a:gd name="T7" fmla="*/ 7 h 59"/>
                    <a:gd name="T8" fmla="*/ 21 w 40"/>
                    <a:gd name="T9" fmla="*/ 0 h 59"/>
                    <a:gd name="T10" fmla="*/ 40 w 40"/>
                    <a:gd name="T11" fmla="*/ 29 h 59"/>
                    <a:gd name="T12" fmla="*/ 34 w 40"/>
                    <a:gd name="T13" fmla="*/ 51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0"/>
                      </a:cubicBezTo>
                      <a:cubicBezTo>
                        <a:pt x="0" y="20"/>
                        <a:pt x="2" y="13"/>
                        <a:pt x="5" y="7"/>
                      </a:cubicBezTo>
                      <a:cubicBezTo>
                        <a:pt x="9" y="2"/>
                        <a:pt x="14" y="0"/>
                        <a:pt x="21" y="0"/>
                      </a:cubicBezTo>
                      <a:cubicBezTo>
                        <a:pt x="33" y="0"/>
                        <a:pt x="40" y="9"/>
                        <a:pt x="40" y="29"/>
                      </a:cubicBezTo>
                      <a:cubicBezTo>
                        <a:pt x="40" y="39"/>
                        <a:pt x="38" y="46"/>
                        <a:pt x="34" y="51"/>
                      </a:cubicBezTo>
                      <a:cubicBezTo>
                        <a:pt x="31"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107"/>
                <p:cNvSpPr>
                  <a:spLocks noEditPoints="1"/>
                </p:cNvSpPr>
                <p:nvPr/>
              </p:nvSpPr>
              <p:spPr bwMode="auto">
                <a:xfrm>
                  <a:off x="1070451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19 w 39"/>
                    <a:gd name="T21" fmla="*/ 52 h 59"/>
                    <a:gd name="T22" fmla="*/ 29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0"/>
                      </a:cubicBezTo>
                      <a:cubicBezTo>
                        <a:pt x="0" y="20"/>
                        <a:pt x="1" y="13"/>
                        <a:pt x="5" y="7"/>
                      </a:cubicBezTo>
                      <a:cubicBezTo>
                        <a:pt x="8" y="2"/>
                        <a:pt x="13" y="0"/>
                        <a:pt x="20" y="0"/>
                      </a:cubicBezTo>
                      <a:cubicBezTo>
                        <a:pt x="33" y="0"/>
                        <a:pt x="39" y="9"/>
                        <a:pt x="39" y="29"/>
                      </a:cubicBezTo>
                      <a:cubicBezTo>
                        <a:pt x="39" y="39"/>
                        <a:pt x="37" y="46"/>
                        <a:pt x="34" y="51"/>
                      </a:cubicBezTo>
                      <a:cubicBezTo>
                        <a:pt x="30" y="56"/>
                        <a:pt x="25" y="59"/>
                        <a:pt x="19" y="59"/>
                      </a:cubicBezTo>
                      <a:close/>
                      <a:moveTo>
                        <a:pt x="20" y="7"/>
                      </a:moveTo>
                      <a:cubicBezTo>
                        <a:pt x="13" y="7"/>
                        <a:pt x="9" y="15"/>
                        <a:pt x="9" y="30"/>
                      </a:cubicBezTo>
                      <a:cubicBezTo>
                        <a:pt x="9" y="44"/>
                        <a:pt x="13" y="52"/>
                        <a:pt x="19" y="52"/>
                      </a:cubicBezTo>
                      <a:cubicBezTo>
                        <a:pt x="26" y="52"/>
                        <a:pt x="29" y="44"/>
                        <a:pt x="29" y="30"/>
                      </a:cubicBezTo>
                      <a:cubicBezTo>
                        <a:pt x="29"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9" name="Freeform 108"/>
                <p:cNvSpPr>
                  <a:spLocks noEditPoints="1"/>
                </p:cNvSpPr>
                <p:nvPr/>
              </p:nvSpPr>
              <p:spPr bwMode="auto">
                <a:xfrm>
                  <a:off x="1083786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5" y="59"/>
                        <a:pt x="19" y="59"/>
                      </a:cubicBezTo>
                      <a:close/>
                      <a:moveTo>
                        <a:pt x="20" y="7"/>
                      </a:moveTo>
                      <a:cubicBezTo>
                        <a:pt x="13" y="7"/>
                        <a:pt x="9" y="15"/>
                        <a:pt x="9" y="30"/>
                      </a:cubicBezTo>
                      <a:cubicBezTo>
                        <a:pt x="9"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0" name="Freeform 109"/>
                <p:cNvSpPr>
                  <a:spLocks/>
                </p:cNvSpPr>
                <p:nvPr/>
              </p:nvSpPr>
              <p:spPr bwMode="auto">
                <a:xfrm>
                  <a:off x="10694988" y="3173413"/>
                  <a:ext cx="60325"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9" y="13"/>
                        <a:pt x="7" y="14"/>
                      </a:cubicBezTo>
                      <a:cubicBezTo>
                        <a:pt x="5" y="15"/>
                        <a:pt x="3" y="15"/>
                        <a:pt x="0" y="16"/>
                      </a:cubicBezTo>
                      <a:cubicBezTo>
                        <a:pt x="0" y="8"/>
                        <a:pt x="0" y="8"/>
                        <a:pt x="0" y="8"/>
                      </a:cubicBezTo>
                      <a:cubicBezTo>
                        <a:pt x="2" y="8"/>
                        <a:pt x="3" y="7"/>
                        <a:pt x="5" y="7"/>
                      </a:cubicBezTo>
                      <a:cubicBezTo>
                        <a:pt x="6" y="6"/>
                        <a:pt x="7" y="6"/>
                        <a:pt x="9" y="5"/>
                      </a:cubicBezTo>
                      <a:cubicBezTo>
                        <a:pt x="10" y="4"/>
                        <a:pt x="11" y="3"/>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1" name="Freeform 110"/>
                <p:cNvSpPr>
                  <a:spLocks noEditPoints="1"/>
                </p:cNvSpPr>
                <p:nvPr/>
              </p:nvSpPr>
              <p:spPr bwMode="auto">
                <a:xfrm>
                  <a:off x="10780713" y="3170238"/>
                  <a:ext cx="114300" cy="168275"/>
                </a:xfrm>
                <a:custGeom>
                  <a:avLst/>
                  <a:gdLst>
                    <a:gd name="T0" fmla="*/ 19 w 40"/>
                    <a:gd name="T1" fmla="*/ 59 h 59"/>
                    <a:gd name="T2" fmla="*/ 5 w 40"/>
                    <a:gd name="T3" fmla="*/ 52 h 59"/>
                    <a:gd name="T4" fmla="*/ 0 w 40"/>
                    <a:gd name="T5" fmla="*/ 31 h 59"/>
                    <a:gd name="T6" fmla="*/ 6 w 40"/>
                    <a:gd name="T7" fmla="*/ 8 h 59"/>
                    <a:gd name="T8" fmla="*/ 21 w 40"/>
                    <a:gd name="T9" fmla="*/ 0 h 59"/>
                    <a:gd name="T10" fmla="*/ 40 w 40"/>
                    <a:gd name="T11" fmla="*/ 29 h 59"/>
                    <a:gd name="T12" fmla="*/ 34 w 40"/>
                    <a:gd name="T13" fmla="*/ 52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1"/>
                      </a:cubicBezTo>
                      <a:cubicBezTo>
                        <a:pt x="0" y="20"/>
                        <a:pt x="2" y="13"/>
                        <a:pt x="6" y="8"/>
                      </a:cubicBezTo>
                      <a:cubicBezTo>
                        <a:pt x="9" y="2"/>
                        <a:pt x="14" y="0"/>
                        <a:pt x="21" y="0"/>
                      </a:cubicBezTo>
                      <a:cubicBezTo>
                        <a:pt x="33" y="0"/>
                        <a:pt x="40" y="10"/>
                        <a:pt x="40" y="29"/>
                      </a:cubicBezTo>
                      <a:cubicBezTo>
                        <a:pt x="40" y="39"/>
                        <a:pt x="38" y="46"/>
                        <a:pt x="34" y="52"/>
                      </a:cubicBezTo>
                      <a:cubicBezTo>
                        <a:pt x="31" y="57"/>
                        <a:pt x="26" y="59"/>
                        <a:pt x="19" y="59"/>
                      </a:cubicBezTo>
                      <a:close/>
                      <a:moveTo>
                        <a:pt x="20" y="7"/>
                      </a:moveTo>
                      <a:cubicBezTo>
                        <a:pt x="13" y="7"/>
                        <a:pt x="10" y="15"/>
                        <a:pt x="10" y="30"/>
                      </a:cubicBezTo>
                      <a:cubicBezTo>
                        <a:pt x="10" y="45"/>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2" name="Freeform 111"/>
                <p:cNvSpPr>
                  <a:spLocks noEditPoints="1"/>
                </p:cNvSpPr>
                <p:nvPr/>
              </p:nvSpPr>
              <p:spPr bwMode="auto">
                <a:xfrm>
                  <a:off x="10918825" y="3170238"/>
                  <a:ext cx="111125" cy="168275"/>
                </a:xfrm>
                <a:custGeom>
                  <a:avLst/>
                  <a:gdLst>
                    <a:gd name="T0" fmla="*/ 19 w 39"/>
                    <a:gd name="T1" fmla="*/ 59 h 59"/>
                    <a:gd name="T2" fmla="*/ 5 w 39"/>
                    <a:gd name="T3" fmla="*/ 52 h 59"/>
                    <a:gd name="T4" fmla="*/ 0 w 39"/>
                    <a:gd name="T5" fmla="*/ 31 h 59"/>
                    <a:gd name="T6" fmla="*/ 5 w 39"/>
                    <a:gd name="T7" fmla="*/ 8 h 59"/>
                    <a:gd name="T8" fmla="*/ 20 w 39"/>
                    <a:gd name="T9" fmla="*/ 0 h 59"/>
                    <a:gd name="T10" fmla="*/ 39 w 39"/>
                    <a:gd name="T11" fmla="*/ 29 h 59"/>
                    <a:gd name="T12" fmla="*/ 34 w 39"/>
                    <a:gd name="T13" fmla="*/ 52 h 59"/>
                    <a:gd name="T14" fmla="*/ 19 w 39"/>
                    <a:gd name="T15" fmla="*/ 59 h 59"/>
                    <a:gd name="T16" fmla="*/ 20 w 39"/>
                    <a:gd name="T17" fmla="*/ 7 h 59"/>
                    <a:gd name="T18" fmla="*/ 9 w 39"/>
                    <a:gd name="T19" fmla="*/ 30 h 59"/>
                    <a:gd name="T20" fmla="*/ 19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1"/>
                      </a:cubicBezTo>
                      <a:cubicBezTo>
                        <a:pt x="0" y="20"/>
                        <a:pt x="1" y="13"/>
                        <a:pt x="5" y="8"/>
                      </a:cubicBezTo>
                      <a:cubicBezTo>
                        <a:pt x="8" y="2"/>
                        <a:pt x="14" y="0"/>
                        <a:pt x="20" y="0"/>
                      </a:cubicBezTo>
                      <a:cubicBezTo>
                        <a:pt x="33" y="0"/>
                        <a:pt x="39" y="10"/>
                        <a:pt x="39" y="29"/>
                      </a:cubicBezTo>
                      <a:cubicBezTo>
                        <a:pt x="39" y="39"/>
                        <a:pt x="37" y="46"/>
                        <a:pt x="34" y="52"/>
                      </a:cubicBezTo>
                      <a:cubicBezTo>
                        <a:pt x="30" y="57"/>
                        <a:pt x="25" y="59"/>
                        <a:pt x="19" y="59"/>
                      </a:cubicBezTo>
                      <a:close/>
                      <a:moveTo>
                        <a:pt x="20" y="7"/>
                      </a:moveTo>
                      <a:cubicBezTo>
                        <a:pt x="13" y="7"/>
                        <a:pt x="9" y="15"/>
                        <a:pt x="9" y="30"/>
                      </a:cubicBezTo>
                      <a:cubicBezTo>
                        <a:pt x="9" y="45"/>
                        <a:pt x="13" y="52"/>
                        <a:pt x="19" y="52"/>
                      </a:cubicBezTo>
                      <a:cubicBezTo>
                        <a:pt x="26" y="52"/>
                        <a:pt x="30" y="44"/>
                        <a:pt x="30" y="30"/>
                      </a:cubicBezTo>
                      <a:cubicBezTo>
                        <a:pt x="30"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3" name="Freeform 112"/>
                <p:cNvSpPr>
                  <a:spLocks noEditPoints="1"/>
                </p:cNvSpPr>
                <p:nvPr/>
              </p:nvSpPr>
              <p:spPr bwMode="auto">
                <a:xfrm>
                  <a:off x="10975975"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10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Freeform 113"/>
                <p:cNvSpPr>
                  <a:spLocks noEditPoints="1"/>
                </p:cNvSpPr>
                <p:nvPr/>
              </p:nvSpPr>
              <p:spPr bwMode="auto">
                <a:xfrm>
                  <a:off x="11183938" y="3541713"/>
                  <a:ext cx="114300" cy="168275"/>
                </a:xfrm>
                <a:custGeom>
                  <a:avLst/>
                  <a:gdLst>
                    <a:gd name="T0" fmla="*/ 20 w 40"/>
                    <a:gd name="T1" fmla="*/ 59 h 59"/>
                    <a:gd name="T2" fmla="*/ 6 w 40"/>
                    <a:gd name="T3" fmla="*/ 52 h 59"/>
                    <a:gd name="T4" fmla="*/ 0 w 40"/>
                    <a:gd name="T5" fmla="*/ 30 h 59"/>
                    <a:gd name="T6" fmla="*/ 6 w 40"/>
                    <a:gd name="T7" fmla="*/ 7 h 59"/>
                    <a:gd name="T8" fmla="*/ 21 w 40"/>
                    <a:gd name="T9" fmla="*/ 0 h 59"/>
                    <a:gd name="T10" fmla="*/ 40 w 40"/>
                    <a:gd name="T11" fmla="*/ 29 h 59"/>
                    <a:gd name="T12" fmla="*/ 35 w 40"/>
                    <a:gd name="T13" fmla="*/ 51 h 59"/>
                    <a:gd name="T14" fmla="*/ 20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20" y="59"/>
                      </a:moveTo>
                      <a:cubicBezTo>
                        <a:pt x="14" y="59"/>
                        <a:pt x="9" y="57"/>
                        <a:pt x="6" y="52"/>
                      </a:cubicBezTo>
                      <a:cubicBezTo>
                        <a:pt x="2" y="47"/>
                        <a:pt x="0" y="40"/>
                        <a:pt x="0" y="30"/>
                      </a:cubicBezTo>
                      <a:cubicBezTo>
                        <a:pt x="0" y="20"/>
                        <a:pt x="2" y="13"/>
                        <a:pt x="6" y="7"/>
                      </a:cubicBezTo>
                      <a:cubicBezTo>
                        <a:pt x="9" y="2"/>
                        <a:pt x="14" y="0"/>
                        <a:pt x="21" y="0"/>
                      </a:cubicBezTo>
                      <a:cubicBezTo>
                        <a:pt x="34" y="0"/>
                        <a:pt x="40" y="9"/>
                        <a:pt x="40" y="29"/>
                      </a:cubicBezTo>
                      <a:cubicBezTo>
                        <a:pt x="40" y="39"/>
                        <a:pt x="38" y="46"/>
                        <a:pt x="35" y="51"/>
                      </a:cubicBezTo>
                      <a:cubicBezTo>
                        <a:pt x="31" y="56"/>
                        <a:pt x="26" y="59"/>
                        <a:pt x="20"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Freeform 114"/>
                <p:cNvSpPr>
                  <a:spLocks noEditPoints="1"/>
                </p:cNvSpPr>
                <p:nvPr/>
              </p:nvSpPr>
              <p:spPr bwMode="auto">
                <a:xfrm>
                  <a:off x="10647363" y="3724275"/>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3"/>
                        <a:pt x="20"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Freeform 115"/>
                <p:cNvSpPr>
                  <a:spLocks/>
                </p:cNvSpPr>
                <p:nvPr/>
              </p:nvSpPr>
              <p:spPr bwMode="auto">
                <a:xfrm>
                  <a:off x="10779125" y="3355975"/>
                  <a:ext cx="58738"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9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Freeform 116"/>
                <p:cNvSpPr>
                  <a:spLocks noEditPoints="1"/>
                </p:cNvSpPr>
                <p:nvPr/>
              </p:nvSpPr>
              <p:spPr bwMode="auto">
                <a:xfrm>
                  <a:off x="10863263" y="3352800"/>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3"/>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2"/>
                        <a:pt x="19"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8" name="Freeform 117"/>
                <p:cNvSpPr>
                  <a:spLocks/>
                </p:cNvSpPr>
                <p:nvPr/>
              </p:nvSpPr>
              <p:spPr bwMode="auto">
                <a:xfrm>
                  <a:off x="10990263"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9" name="Freeform 118"/>
                <p:cNvSpPr>
                  <a:spLocks noEditPoints="1"/>
                </p:cNvSpPr>
                <p:nvPr/>
              </p:nvSpPr>
              <p:spPr bwMode="auto">
                <a:xfrm>
                  <a:off x="11072813" y="3352800"/>
                  <a:ext cx="114300" cy="171450"/>
                </a:xfrm>
                <a:custGeom>
                  <a:avLst/>
                  <a:gdLst>
                    <a:gd name="T0" fmla="*/ 20 w 40"/>
                    <a:gd name="T1" fmla="*/ 60 h 60"/>
                    <a:gd name="T2" fmla="*/ 6 w 40"/>
                    <a:gd name="T3" fmla="*/ 53 h 60"/>
                    <a:gd name="T4" fmla="*/ 0 w 40"/>
                    <a:gd name="T5" fmla="*/ 31 h 60"/>
                    <a:gd name="T6" fmla="*/ 6 w 40"/>
                    <a:gd name="T7" fmla="*/ 8 h 60"/>
                    <a:gd name="T8" fmla="*/ 21 w 40"/>
                    <a:gd name="T9" fmla="*/ 0 h 60"/>
                    <a:gd name="T10" fmla="*/ 40 w 40"/>
                    <a:gd name="T11" fmla="*/ 30 h 60"/>
                    <a:gd name="T12" fmla="*/ 35 w 40"/>
                    <a:gd name="T13" fmla="*/ 52 h 60"/>
                    <a:gd name="T14" fmla="*/ 20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20" y="60"/>
                      </a:moveTo>
                      <a:cubicBezTo>
                        <a:pt x="14" y="60"/>
                        <a:pt x="9" y="57"/>
                        <a:pt x="6"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5" y="52"/>
                      </a:cubicBezTo>
                      <a:cubicBezTo>
                        <a:pt x="31" y="57"/>
                        <a:pt x="26" y="60"/>
                        <a:pt x="20"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0" name="Freeform 119"/>
                <p:cNvSpPr>
                  <a:spLocks/>
                </p:cNvSpPr>
                <p:nvPr/>
              </p:nvSpPr>
              <p:spPr bwMode="auto">
                <a:xfrm>
                  <a:off x="10353675"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120"/>
                <p:cNvSpPr>
                  <a:spLocks/>
                </p:cNvSpPr>
                <p:nvPr/>
              </p:nvSpPr>
              <p:spPr bwMode="auto">
                <a:xfrm>
                  <a:off x="10561638" y="3355975"/>
                  <a:ext cx="60325"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2" name="Freeform 121"/>
                <p:cNvSpPr>
                  <a:spLocks noEditPoints="1"/>
                </p:cNvSpPr>
                <p:nvPr/>
              </p:nvSpPr>
              <p:spPr bwMode="auto">
                <a:xfrm>
                  <a:off x="10436225" y="3352800"/>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Freeform 122"/>
                <p:cNvSpPr>
                  <a:spLocks noEditPoints="1"/>
                </p:cNvSpPr>
                <p:nvPr/>
              </p:nvSpPr>
              <p:spPr bwMode="auto">
                <a:xfrm>
                  <a:off x="10647363" y="3352800"/>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3"/>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2"/>
                        <a:pt x="20"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27" name="Group 126"/>
              <p:cNvGrpSpPr/>
              <p:nvPr/>
            </p:nvGrpSpPr>
            <p:grpSpPr>
              <a:xfrm>
                <a:off x="8616736" y="5375377"/>
                <a:ext cx="702773" cy="827459"/>
                <a:chOff x="5433800" y="4790767"/>
                <a:chExt cx="1264119" cy="1488399"/>
              </a:xfrm>
              <a:effectLst/>
            </p:grpSpPr>
            <p:sp>
              <p:nvSpPr>
                <p:cNvPr id="8" name="Oval 7"/>
                <p:cNvSpPr/>
                <p:nvPr/>
              </p:nvSpPr>
              <p:spPr bwMode="auto">
                <a:xfrm>
                  <a:off x="5528497" y="4840966"/>
                  <a:ext cx="1067290" cy="3420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106"/>
                <p:cNvSpPr>
                  <a:spLocks noEditPoints="1"/>
                </p:cNvSpPr>
                <p:nvPr/>
              </p:nvSpPr>
              <p:spPr bwMode="auto">
                <a:xfrm>
                  <a:off x="5433800" y="4790767"/>
                  <a:ext cx="1264119" cy="1488399"/>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grpSp>
          <p:grpSp>
            <p:nvGrpSpPr>
              <p:cNvPr id="128" name="Group 127"/>
              <p:cNvGrpSpPr/>
              <p:nvPr/>
            </p:nvGrpSpPr>
            <p:grpSpPr>
              <a:xfrm>
                <a:off x="9847006" y="5354227"/>
                <a:ext cx="506203" cy="596014"/>
                <a:chOff x="5433800" y="4790767"/>
                <a:chExt cx="1264119" cy="1488399"/>
              </a:xfrm>
              <a:effectLst/>
            </p:grpSpPr>
            <p:sp>
              <p:nvSpPr>
                <p:cNvPr id="129" name="Oval 128"/>
                <p:cNvSpPr/>
                <p:nvPr/>
              </p:nvSpPr>
              <p:spPr bwMode="auto">
                <a:xfrm>
                  <a:off x="5528497" y="4840966"/>
                  <a:ext cx="1067290" cy="3420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106"/>
                <p:cNvSpPr>
                  <a:spLocks noEditPoints="1"/>
                </p:cNvSpPr>
                <p:nvPr/>
              </p:nvSpPr>
              <p:spPr bwMode="auto">
                <a:xfrm>
                  <a:off x="5433800" y="4790767"/>
                  <a:ext cx="1264119" cy="1488399"/>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grpSp>
        </p:grpSp>
      </p:grpSp>
      <p:sp>
        <p:nvSpPr>
          <p:cNvPr id="2" name="Title 1"/>
          <p:cNvSpPr>
            <a:spLocks noGrp="1"/>
          </p:cNvSpPr>
          <p:nvPr>
            <p:ph type="title" idx="4294967295"/>
          </p:nvPr>
        </p:nvSpPr>
        <p:spPr>
          <a:xfrm>
            <a:off x="1111250" y="342900"/>
            <a:ext cx="11080750" cy="957263"/>
          </a:xfrm>
          <a:prstGeom prst="rect">
            <a:avLst/>
          </a:prstGeom>
        </p:spPr>
        <p:txBody>
          <a:bodyPr/>
          <a:lstStyle/>
          <a:p>
            <a:r>
              <a:rPr lang="en-US" sz="4800" dirty="0"/>
              <a:t>Enhance data protection and compliance </a:t>
            </a:r>
          </a:p>
        </p:txBody>
      </p:sp>
      <p:sp>
        <p:nvSpPr>
          <p:cNvPr id="46" name="TextBox 45"/>
          <p:cNvSpPr txBox="1"/>
          <p:nvPr/>
        </p:nvSpPr>
        <p:spPr>
          <a:xfrm>
            <a:off x="10505373" y="6264550"/>
            <a:ext cx="184730" cy="646331"/>
          </a:xfrm>
          <a:prstGeom prst="rect">
            <a:avLst/>
          </a:prstGeom>
          <a:noFill/>
        </p:spPr>
        <p:txBody>
          <a:bodyPr wrap="none" rtlCol="0">
            <a:spAutoFit/>
          </a:bodyPr>
          <a:lstStyle/>
          <a:p>
            <a:pPr algn="r"/>
            <a:endParaRPr lang="en-US" sz="3600" b="1" dirty="0">
              <a:solidFill>
                <a:srgbClr val="D0E6B8"/>
              </a:solidFill>
            </a:endParaRPr>
          </a:p>
        </p:txBody>
      </p:sp>
      <p:grpSp>
        <p:nvGrpSpPr>
          <p:cNvPr id="165" name="Group 164"/>
          <p:cNvGrpSpPr/>
          <p:nvPr/>
        </p:nvGrpSpPr>
        <p:grpSpPr>
          <a:xfrm>
            <a:off x="7383102" y="5168936"/>
            <a:ext cx="908118" cy="1039330"/>
            <a:chOff x="8908825" y="4457141"/>
            <a:chExt cx="1325107" cy="1516569"/>
          </a:xfrm>
        </p:grpSpPr>
        <p:grpSp>
          <p:nvGrpSpPr>
            <p:cNvPr id="54" name="Group 53"/>
            <p:cNvGrpSpPr/>
            <p:nvPr/>
          </p:nvGrpSpPr>
          <p:grpSpPr>
            <a:xfrm>
              <a:off x="8908825" y="4457141"/>
              <a:ext cx="1325107" cy="1516569"/>
              <a:chOff x="9692489" y="5620149"/>
              <a:chExt cx="837737" cy="958779"/>
            </a:xfrm>
            <a:solidFill>
              <a:srgbClr val="2E75B6"/>
            </a:solidFill>
          </p:grpSpPr>
          <p:sp>
            <p:nvSpPr>
              <p:cNvPr id="55" name="Freeform 10"/>
              <p:cNvSpPr>
                <a:spLocks/>
              </p:cNvSpPr>
              <p:nvPr/>
            </p:nvSpPr>
            <p:spPr bwMode="auto">
              <a:xfrm>
                <a:off x="9692489" y="5620149"/>
                <a:ext cx="837737" cy="958779"/>
              </a:xfrm>
              <a:custGeom>
                <a:avLst/>
                <a:gdLst>
                  <a:gd name="T0" fmla="*/ 3618 w 4193"/>
                  <a:gd name="T1" fmla="*/ 3 h 4800"/>
                  <a:gd name="T2" fmla="*/ 3627 w 4193"/>
                  <a:gd name="T3" fmla="*/ 10 h 4800"/>
                  <a:gd name="T4" fmla="*/ 3635 w 4193"/>
                  <a:gd name="T5" fmla="*/ 22 h 4800"/>
                  <a:gd name="T6" fmla="*/ 3793 w 4193"/>
                  <a:gd name="T7" fmla="*/ 289 h 4800"/>
                  <a:gd name="T8" fmla="*/ 3927 w 4193"/>
                  <a:gd name="T9" fmla="*/ 563 h 4800"/>
                  <a:gd name="T10" fmla="*/ 4037 w 4193"/>
                  <a:gd name="T11" fmla="*/ 845 h 4800"/>
                  <a:gd name="T12" fmla="*/ 4119 w 4193"/>
                  <a:gd name="T13" fmla="*/ 1134 h 4800"/>
                  <a:gd name="T14" fmla="*/ 4171 w 4193"/>
                  <a:gd name="T15" fmla="*/ 1432 h 4800"/>
                  <a:gd name="T16" fmla="*/ 4193 w 4193"/>
                  <a:gd name="T17" fmla="*/ 1737 h 4800"/>
                  <a:gd name="T18" fmla="*/ 4184 w 4193"/>
                  <a:gd name="T19" fmla="*/ 2049 h 4800"/>
                  <a:gd name="T20" fmla="*/ 4152 w 4193"/>
                  <a:gd name="T21" fmla="*/ 2353 h 4800"/>
                  <a:gd name="T22" fmla="*/ 4095 w 4193"/>
                  <a:gd name="T23" fmla="*/ 2647 h 4800"/>
                  <a:gd name="T24" fmla="*/ 4015 w 4193"/>
                  <a:gd name="T25" fmla="*/ 2932 h 4800"/>
                  <a:gd name="T26" fmla="*/ 3910 w 4193"/>
                  <a:gd name="T27" fmla="*/ 3206 h 4800"/>
                  <a:gd name="T28" fmla="*/ 3777 w 4193"/>
                  <a:gd name="T29" fmla="*/ 3470 h 4800"/>
                  <a:gd name="T30" fmla="*/ 3616 w 4193"/>
                  <a:gd name="T31" fmla="*/ 3722 h 4800"/>
                  <a:gd name="T32" fmla="*/ 3465 w 4193"/>
                  <a:gd name="T33" fmla="*/ 3920 h 4800"/>
                  <a:gd name="T34" fmla="*/ 3333 w 4193"/>
                  <a:gd name="T35" fmla="*/ 4064 h 4800"/>
                  <a:gd name="T36" fmla="*/ 3142 w 4193"/>
                  <a:gd name="T37" fmla="*/ 4247 h 4800"/>
                  <a:gd name="T38" fmla="*/ 2939 w 4193"/>
                  <a:gd name="T39" fmla="*/ 4405 h 4800"/>
                  <a:gd name="T40" fmla="*/ 2726 w 4193"/>
                  <a:gd name="T41" fmla="*/ 4540 h 4800"/>
                  <a:gd name="T42" fmla="*/ 2498 w 4193"/>
                  <a:gd name="T43" fmla="*/ 4656 h 4800"/>
                  <a:gd name="T44" fmla="*/ 2262 w 4193"/>
                  <a:gd name="T45" fmla="*/ 4753 h 4800"/>
                  <a:gd name="T46" fmla="*/ 2116 w 4193"/>
                  <a:gd name="T47" fmla="*/ 4800 h 4800"/>
                  <a:gd name="T48" fmla="*/ 2065 w 4193"/>
                  <a:gd name="T49" fmla="*/ 4796 h 4800"/>
                  <a:gd name="T50" fmla="*/ 1894 w 4193"/>
                  <a:gd name="T51" fmla="*/ 4737 h 4800"/>
                  <a:gd name="T52" fmla="*/ 1615 w 4193"/>
                  <a:gd name="T53" fmla="*/ 4615 h 4800"/>
                  <a:gd name="T54" fmla="*/ 1360 w 4193"/>
                  <a:gd name="T55" fmla="*/ 4472 h 4800"/>
                  <a:gd name="T56" fmla="*/ 1126 w 4193"/>
                  <a:gd name="T57" fmla="*/ 4307 h 4800"/>
                  <a:gd name="T58" fmla="*/ 913 w 4193"/>
                  <a:gd name="T59" fmla="*/ 4121 h 4800"/>
                  <a:gd name="T60" fmla="*/ 722 w 4193"/>
                  <a:gd name="T61" fmla="*/ 3914 h 4800"/>
                  <a:gd name="T62" fmla="*/ 553 w 4193"/>
                  <a:gd name="T63" fmla="*/ 3686 h 4800"/>
                  <a:gd name="T64" fmla="*/ 404 w 4193"/>
                  <a:gd name="T65" fmla="*/ 3438 h 4800"/>
                  <a:gd name="T66" fmla="*/ 277 w 4193"/>
                  <a:gd name="T67" fmla="*/ 3170 h 4800"/>
                  <a:gd name="T68" fmla="*/ 170 w 4193"/>
                  <a:gd name="T69" fmla="*/ 2881 h 4800"/>
                  <a:gd name="T70" fmla="*/ 75 w 4193"/>
                  <a:gd name="T71" fmla="*/ 2529 h 4800"/>
                  <a:gd name="T72" fmla="*/ 19 w 4193"/>
                  <a:gd name="T73" fmla="*/ 2182 h 4800"/>
                  <a:gd name="T74" fmla="*/ 0 w 4193"/>
                  <a:gd name="T75" fmla="*/ 1840 h 4800"/>
                  <a:gd name="T76" fmla="*/ 19 w 4193"/>
                  <a:gd name="T77" fmla="*/ 1502 h 4800"/>
                  <a:gd name="T78" fmla="*/ 73 w 4193"/>
                  <a:gd name="T79" fmla="*/ 1169 h 4800"/>
                  <a:gd name="T80" fmla="*/ 163 w 4193"/>
                  <a:gd name="T81" fmla="*/ 841 h 4800"/>
                  <a:gd name="T82" fmla="*/ 290 w 4193"/>
                  <a:gd name="T83" fmla="*/ 518 h 4800"/>
                  <a:gd name="T84" fmla="*/ 453 w 4193"/>
                  <a:gd name="T85" fmla="*/ 199 h 4800"/>
                  <a:gd name="T86" fmla="*/ 569 w 4193"/>
                  <a:gd name="T87" fmla="*/ 7 h 4800"/>
                  <a:gd name="T88" fmla="*/ 576 w 4193"/>
                  <a:gd name="T89" fmla="*/ 2 h 4800"/>
                  <a:gd name="T90" fmla="*/ 729 w 4193"/>
                  <a:gd name="T91" fmla="*/ 42 h 4800"/>
                  <a:gd name="T92" fmla="*/ 1026 w 4193"/>
                  <a:gd name="T93" fmla="*/ 101 h 4800"/>
                  <a:gd name="T94" fmla="*/ 1320 w 4193"/>
                  <a:gd name="T95" fmla="*/ 123 h 4800"/>
                  <a:gd name="T96" fmla="*/ 1615 w 4193"/>
                  <a:gd name="T97" fmla="*/ 105 h 4800"/>
                  <a:gd name="T98" fmla="*/ 1910 w 4193"/>
                  <a:gd name="T99" fmla="*/ 50 h 4800"/>
                  <a:gd name="T100" fmla="*/ 2084 w 4193"/>
                  <a:gd name="T101" fmla="*/ 2 h 4800"/>
                  <a:gd name="T102" fmla="*/ 2139 w 4193"/>
                  <a:gd name="T103" fmla="*/ 7 h 4800"/>
                  <a:gd name="T104" fmla="*/ 2434 w 4193"/>
                  <a:gd name="T105" fmla="*/ 82 h 4800"/>
                  <a:gd name="T106" fmla="*/ 2728 w 4193"/>
                  <a:gd name="T107" fmla="*/ 118 h 4800"/>
                  <a:gd name="T108" fmla="*/ 3022 w 4193"/>
                  <a:gd name="T109" fmla="*/ 115 h 4800"/>
                  <a:gd name="T110" fmla="*/ 3319 w 4193"/>
                  <a:gd name="T111" fmla="*/ 76 h 4800"/>
                  <a:gd name="T112" fmla="*/ 3615 w 4193"/>
                  <a:gd name="T113" fmla="*/ 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3" h="4800">
                    <a:moveTo>
                      <a:pt x="3615" y="0"/>
                    </a:moveTo>
                    <a:lnTo>
                      <a:pt x="3618" y="3"/>
                    </a:lnTo>
                    <a:lnTo>
                      <a:pt x="3622" y="6"/>
                    </a:lnTo>
                    <a:lnTo>
                      <a:pt x="3627" y="10"/>
                    </a:lnTo>
                    <a:lnTo>
                      <a:pt x="3631" y="16"/>
                    </a:lnTo>
                    <a:lnTo>
                      <a:pt x="3635" y="22"/>
                    </a:lnTo>
                    <a:lnTo>
                      <a:pt x="3717" y="155"/>
                    </a:lnTo>
                    <a:lnTo>
                      <a:pt x="3793" y="289"/>
                    </a:lnTo>
                    <a:lnTo>
                      <a:pt x="3863" y="425"/>
                    </a:lnTo>
                    <a:lnTo>
                      <a:pt x="3927" y="563"/>
                    </a:lnTo>
                    <a:lnTo>
                      <a:pt x="3986" y="702"/>
                    </a:lnTo>
                    <a:lnTo>
                      <a:pt x="4037" y="845"/>
                    </a:lnTo>
                    <a:lnTo>
                      <a:pt x="4081" y="988"/>
                    </a:lnTo>
                    <a:lnTo>
                      <a:pt x="4119" y="1134"/>
                    </a:lnTo>
                    <a:lnTo>
                      <a:pt x="4149" y="1281"/>
                    </a:lnTo>
                    <a:lnTo>
                      <a:pt x="4171" y="1432"/>
                    </a:lnTo>
                    <a:lnTo>
                      <a:pt x="4187" y="1583"/>
                    </a:lnTo>
                    <a:lnTo>
                      <a:pt x="4193" y="1737"/>
                    </a:lnTo>
                    <a:lnTo>
                      <a:pt x="4193" y="1893"/>
                    </a:lnTo>
                    <a:lnTo>
                      <a:pt x="4184" y="2049"/>
                    </a:lnTo>
                    <a:lnTo>
                      <a:pt x="4171" y="2201"/>
                    </a:lnTo>
                    <a:lnTo>
                      <a:pt x="4152" y="2353"/>
                    </a:lnTo>
                    <a:lnTo>
                      <a:pt x="4127" y="2501"/>
                    </a:lnTo>
                    <a:lnTo>
                      <a:pt x="4095" y="2647"/>
                    </a:lnTo>
                    <a:lnTo>
                      <a:pt x="4059" y="2790"/>
                    </a:lnTo>
                    <a:lnTo>
                      <a:pt x="4015" y="2932"/>
                    </a:lnTo>
                    <a:lnTo>
                      <a:pt x="3965" y="3071"/>
                    </a:lnTo>
                    <a:lnTo>
                      <a:pt x="3910" y="3206"/>
                    </a:lnTo>
                    <a:lnTo>
                      <a:pt x="3847" y="3339"/>
                    </a:lnTo>
                    <a:lnTo>
                      <a:pt x="3777" y="3470"/>
                    </a:lnTo>
                    <a:lnTo>
                      <a:pt x="3700" y="3597"/>
                    </a:lnTo>
                    <a:lnTo>
                      <a:pt x="3616" y="3722"/>
                    </a:lnTo>
                    <a:lnTo>
                      <a:pt x="3526" y="3843"/>
                    </a:lnTo>
                    <a:lnTo>
                      <a:pt x="3465" y="3920"/>
                    </a:lnTo>
                    <a:lnTo>
                      <a:pt x="3402" y="3994"/>
                    </a:lnTo>
                    <a:lnTo>
                      <a:pt x="3333" y="4064"/>
                    </a:lnTo>
                    <a:lnTo>
                      <a:pt x="3237" y="4161"/>
                    </a:lnTo>
                    <a:lnTo>
                      <a:pt x="3142" y="4247"/>
                    </a:lnTo>
                    <a:lnTo>
                      <a:pt x="3043" y="4329"/>
                    </a:lnTo>
                    <a:lnTo>
                      <a:pt x="2939" y="4405"/>
                    </a:lnTo>
                    <a:lnTo>
                      <a:pt x="2834" y="4475"/>
                    </a:lnTo>
                    <a:lnTo>
                      <a:pt x="2726" y="4540"/>
                    </a:lnTo>
                    <a:lnTo>
                      <a:pt x="2614" y="4600"/>
                    </a:lnTo>
                    <a:lnTo>
                      <a:pt x="2498" y="4656"/>
                    </a:lnTo>
                    <a:lnTo>
                      <a:pt x="2382" y="4707"/>
                    </a:lnTo>
                    <a:lnTo>
                      <a:pt x="2262" y="4753"/>
                    </a:lnTo>
                    <a:lnTo>
                      <a:pt x="2139" y="4794"/>
                    </a:lnTo>
                    <a:lnTo>
                      <a:pt x="2116" y="4800"/>
                    </a:lnTo>
                    <a:lnTo>
                      <a:pt x="2091" y="4800"/>
                    </a:lnTo>
                    <a:lnTo>
                      <a:pt x="2065" y="4796"/>
                    </a:lnTo>
                    <a:lnTo>
                      <a:pt x="2040" y="4790"/>
                    </a:lnTo>
                    <a:lnTo>
                      <a:pt x="1894" y="4737"/>
                    </a:lnTo>
                    <a:lnTo>
                      <a:pt x="1753" y="4679"/>
                    </a:lnTo>
                    <a:lnTo>
                      <a:pt x="1615" y="4615"/>
                    </a:lnTo>
                    <a:lnTo>
                      <a:pt x="1485" y="4546"/>
                    </a:lnTo>
                    <a:lnTo>
                      <a:pt x="1360" y="4472"/>
                    </a:lnTo>
                    <a:lnTo>
                      <a:pt x="1240" y="4393"/>
                    </a:lnTo>
                    <a:lnTo>
                      <a:pt x="1126" y="4307"/>
                    </a:lnTo>
                    <a:lnTo>
                      <a:pt x="1017" y="4216"/>
                    </a:lnTo>
                    <a:lnTo>
                      <a:pt x="913" y="4121"/>
                    </a:lnTo>
                    <a:lnTo>
                      <a:pt x="815" y="4021"/>
                    </a:lnTo>
                    <a:lnTo>
                      <a:pt x="722" y="3914"/>
                    </a:lnTo>
                    <a:lnTo>
                      <a:pt x="634" y="3803"/>
                    </a:lnTo>
                    <a:lnTo>
                      <a:pt x="553" y="3686"/>
                    </a:lnTo>
                    <a:lnTo>
                      <a:pt x="475" y="3565"/>
                    </a:lnTo>
                    <a:lnTo>
                      <a:pt x="404" y="3438"/>
                    </a:lnTo>
                    <a:lnTo>
                      <a:pt x="338" y="3307"/>
                    </a:lnTo>
                    <a:lnTo>
                      <a:pt x="277" y="3170"/>
                    </a:lnTo>
                    <a:lnTo>
                      <a:pt x="221" y="3028"/>
                    </a:lnTo>
                    <a:lnTo>
                      <a:pt x="170" y="2881"/>
                    </a:lnTo>
                    <a:lnTo>
                      <a:pt x="119" y="2704"/>
                    </a:lnTo>
                    <a:lnTo>
                      <a:pt x="75" y="2529"/>
                    </a:lnTo>
                    <a:lnTo>
                      <a:pt x="43" y="2356"/>
                    </a:lnTo>
                    <a:lnTo>
                      <a:pt x="19" y="2182"/>
                    </a:lnTo>
                    <a:lnTo>
                      <a:pt x="5" y="2011"/>
                    </a:lnTo>
                    <a:lnTo>
                      <a:pt x="0" y="1840"/>
                    </a:lnTo>
                    <a:lnTo>
                      <a:pt x="4" y="1671"/>
                    </a:lnTo>
                    <a:lnTo>
                      <a:pt x="19" y="1502"/>
                    </a:lnTo>
                    <a:lnTo>
                      <a:pt x="40" y="1335"/>
                    </a:lnTo>
                    <a:lnTo>
                      <a:pt x="73" y="1169"/>
                    </a:lnTo>
                    <a:lnTo>
                      <a:pt x="113" y="1004"/>
                    </a:lnTo>
                    <a:lnTo>
                      <a:pt x="163" y="841"/>
                    </a:lnTo>
                    <a:lnTo>
                      <a:pt x="223" y="679"/>
                    </a:lnTo>
                    <a:lnTo>
                      <a:pt x="290" y="518"/>
                    </a:lnTo>
                    <a:lnTo>
                      <a:pt x="367" y="358"/>
                    </a:lnTo>
                    <a:lnTo>
                      <a:pt x="453" y="199"/>
                    </a:lnTo>
                    <a:lnTo>
                      <a:pt x="547" y="41"/>
                    </a:lnTo>
                    <a:lnTo>
                      <a:pt x="569" y="7"/>
                    </a:lnTo>
                    <a:lnTo>
                      <a:pt x="573" y="4"/>
                    </a:lnTo>
                    <a:lnTo>
                      <a:pt x="576" y="2"/>
                    </a:lnTo>
                    <a:lnTo>
                      <a:pt x="580" y="0"/>
                    </a:lnTo>
                    <a:lnTo>
                      <a:pt x="729" y="42"/>
                    </a:lnTo>
                    <a:lnTo>
                      <a:pt x="877" y="76"/>
                    </a:lnTo>
                    <a:lnTo>
                      <a:pt x="1026" y="101"/>
                    </a:lnTo>
                    <a:lnTo>
                      <a:pt x="1173" y="115"/>
                    </a:lnTo>
                    <a:lnTo>
                      <a:pt x="1320" y="123"/>
                    </a:lnTo>
                    <a:lnTo>
                      <a:pt x="1468" y="118"/>
                    </a:lnTo>
                    <a:lnTo>
                      <a:pt x="1615" y="105"/>
                    </a:lnTo>
                    <a:lnTo>
                      <a:pt x="1763" y="83"/>
                    </a:lnTo>
                    <a:lnTo>
                      <a:pt x="1910" y="50"/>
                    </a:lnTo>
                    <a:lnTo>
                      <a:pt x="2056" y="6"/>
                    </a:lnTo>
                    <a:lnTo>
                      <a:pt x="2084" y="2"/>
                    </a:lnTo>
                    <a:lnTo>
                      <a:pt x="2113" y="2"/>
                    </a:lnTo>
                    <a:lnTo>
                      <a:pt x="2139" y="7"/>
                    </a:lnTo>
                    <a:lnTo>
                      <a:pt x="2287" y="50"/>
                    </a:lnTo>
                    <a:lnTo>
                      <a:pt x="2434" y="82"/>
                    </a:lnTo>
                    <a:lnTo>
                      <a:pt x="2582" y="105"/>
                    </a:lnTo>
                    <a:lnTo>
                      <a:pt x="2728" y="118"/>
                    </a:lnTo>
                    <a:lnTo>
                      <a:pt x="2875" y="121"/>
                    </a:lnTo>
                    <a:lnTo>
                      <a:pt x="3022" y="115"/>
                    </a:lnTo>
                    <a:lnTo>
                      <a:pt x="3170" y="101"/>
                    </a:lnTo>
                    <a:lnTo>
                      <a:pt x="3319" y="76"/>
                    </a:lnTo>
                    <a:lnTo>
                      <a:pt x="3466" y="42"/>
                    </a:lnTo>
                    <a:lnTo>
                      <a:pt x="3615" y="0"/>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6" name="Freeform 10"/>
              <p:cNvSpPr>
                <a:spLocks/>
              </p:cNvSpPr>
              <p:nvPr/>
            </p:nvSpPr>
            <p:spPr bwMode="auto">
              <a:xfrm>
                <a:off x="9765190" y="5703355"/>
                <a:ext cx="692335" cy="792366"/>
              </a:xfrm>
              <a:custGeom>
                <a:avLst/>
                <a:gdLst>
                  <a:gd name="T0" fmla="*/ 3618 w 4193"/>
                  <a:gd name="T1" fmla="*/ 3 h 4800"/>
                  <a:gd name="T2" fmla="*/ 3627 w 4193"/>
                  <a:gd name="T3" fmla="*/ 10 h 4800"/>
                  <a:gd name="T4" fmla="*/ 3635 w 4193"/>
                  <a:gd name="T5" fmla="*/ 22 h 4800"/>
                  <a:gd name="T6" fmla="*/ 3793 w 4193"/>
                  <a:gd name="T7" fmla="*/ 289 h 4800"/>
                  <a:gd name="T8" fmla="*/ 3927 w 4193"/>
                  <a:gd name="T9" fmla="*/ 563 h 4800"/>
                  <a:gd name="T10" fmla="*/ 4037 w 4193"/>
                  <a:gd name="T11" fmla="*/ 845 h 4800"/>
                  <a:gd name="T12" fmla="*/ 4119 w 4193"/>
                  <a:gd name="T13" fmla="*/ 1134 h 4800"/>
                  <a:gd name="T14" fmla="*/ 4171 w 4193"/>
                  <a:gd name="T15" fmla="*/ 1432 h 4800"/>
                  <a:gd name="T16" fmla="*/ 4193 w 4193"/>
                  <a:gd name="T17" fmla="*/ 1737 h 4800"/>
                  <a:gd name="T18" fmla="*/ 4184 w 4193"/>
                  <a:gd name="T19" fmla="*/ 2049 h 4800"/>
                  <a:gd name="T20" fmla="*/ 4152 w 4193"/>
                  <a:gd name="T21" fmla="*/ 2353 h 4800"/>
                  <a:gd name="T22" fmla="*/ 4095 w 4193"/>
                  <a:gd name="T23" fmla="*/ 2647 h 4800"/>
                  <a:gd name="T24" fmla="*/ 4015 w 4193"/>
                  <a:gd name="T25" fmla="*/ 2932 h 4800"/>
                  <a:gd name="T26" fmla="*/ 3910 w 4193"/>
                  <a:gd name="T27" fmla="*/ 3206 h 4800"/>
                  <a:gd name="T28" fmla="*/ 3777 w 4193"/>
                  <a:gd name="T29" fmla="*/ 3470 h 4800"/>
                  <a:gd name="T30" fmla="*/ 3616 w 4193"/>
                  <a:gd name="T31" fmla="*/ 3722 h 4800"/>
                  <a:gd name="T32" fmla="*/ 3465 w 4193"/>
                  <a:gd name="T33" fmla="*/ 3920 h 4800"/>
                  <a:gd name="T34" fmla="*/ 3333 w 4193"/>
                  <a:gd name="T35" fmla="*/ 4064 h 4800"/>
                  <a:gd name="T36" fmla="*/ 3142 w 4193"/>
                  <a:gd name="T37" fmla="*/ 4247 h 4800"/>
                  <a:gd name="T38" fmla="*/ 2939 w 4193"/>
                  <a:gd name="T39" fmla="*/ 4405 h 4800"/>
                  <a:gd name="T40" fmla="*/ 2726 w 4193"/>
                  <a:gd name="T41" fmla="*/ 4540 h 4800"/>
                  <a:gd name="T42" fmla="*/ 2498 w 4193"/>
                  <a:gd name="T43" fmla="*/ 4656 h 4800"/>
                  <a:gd name="T44" fmla="*/ 2262 w 4193"/>
                  <a:gd name="T45" fmla="*/ 4753 h 4800"/>
                  <a:gd name="T46" fmla="*/ 2116 w 4193"/>
                  <a:gd name="T47" fmla="*/ 4800 h 4800"/>
                  <a:gd name="T48" fmla="*/ 2065 w 4193"/>
                  <a:gd name="T49" fmla="*/ 4796 h 4800"/>
                  <a:gd name="T50" fmla="*/ 1894 w 4193"/>
                  <a:gd name="T51" fmla="*/ 4737 h 4800"/>
                  <a:gd name="T52" fmla="*/ 1615 w 4193"/>
                  <a:gd name="T53" fmla="*/ 4615 h 4800"/>
                  <a:gd name="T54" fmla="*/ 1360 w 4193"/>
                  <a:gd name="T55" fmla="*/ 4472 h 4800"/>
                  <a:gd name="T56" fmla="*/ 1126 w 4193"/>
                  <a:gd name="T57" fmla="*/ 4307 h 4800"/>
                  <a:gd name="T58" fmla="*/ 913 w 4193"/>
                  <a:gd name="T59" fmla="*/ 4121 h 4800"/>
                  <a:gd name="T60" fmla="*/ 722 w 4193"/>
                  <a:gd name="T61" fmla="*/ 3914 h 4800"/>
                  <a:gd name="T62" fmla="*/ 553 w 4193"/>
                  <a:gd name="T63" fmla="*/ 3686 h 4800"/>
                  <a:gd name="T64" fmla="*/ 404 w 4193"/>
                  <a:gd name="T65" fmla="*/ 3438 h 4800"/>
                  <a:gd name="T66" fmla="*/ 277 w 4193"/>
                  <a:gd name="T67" fmla="*/ 3170 h 4800"/>
                  <a:gd name="T68" fmla="*/ 170 w 4193"/>
                  <a:gd name="T69" fmla="*/ 2881 h 4800"/>
                  <a:gd name="T70" fmla="*/ 75 w 4193"/>
                  <a:gd name="T71" fmla="*/ 2529 h 4800"/>
                  <a:gd name="T72" fmla="*/ 19 w 4193"/>
                  <a:gd name="T73" fmla="*/ 2182 h 4800"/>
                  <a:gd name="T74" fmla="*/ 0 w 4193"/>
                  <a:gd name="T75" fmla="*/ 1840 h 4800"/>
                  <a:gd name="T76" fmla="*/ 19 w 4193"/>
                  <a:gd name="T77" fmla="*/ 1502 h 4800"/>
                  <a:gd name="T78" fmla="*/ 73 w 4193"/>
                  <a:gd name="T79" fmla="*/ 1169 h 4800"/>
                  <a:gd name="T80" fmla="*/ 163 w 4193"/>
                  <a:gd name="T81" fmla="*/ 841 h 4800"/>
                  <a:gd name="T82" fmla="*/ 290 w 4193"/>
                  <a:gd name="T83" fmla="*/ 518 h 4800"/>
                  <a:gd name="T84" fmla="*/ 453 w 4193"/>
                  <a:gd name="T85" fmla="*/ 199 h 4800"/>
                  <a:gd name="T86" fmla="*/ 569 w 4193"/>
                  <a:gd name="T87" fmla="*/ 7 h 4800"/>
                  <a:gd name="T88" fmla="*/ 576 w 4193"/>
                  <a:gd name="T89" fmla="*/ 2 h 4800"/>
                  <a:gd name="T90" fmla="*/ 729 w 4193"/>
                  <a:gd name="T91" fmla="*/ 42 h 4800"/>
                  <a:gd name="T92" fmla="*/ 1026 w 4193"/>
                  <a:gd name="T93" fmla="*/ 101 h 4800"/>
                  <a:gd name="T94" fmla="*/ 1320 w 4193"/>
                  <a:gd name="T95" fmla="*/ 123 h 4800"/>
                  <a:gd name="T96" fmla="*/ 1615 w 4193"/>
                  <a:gd name="T97" fmla="*/ 105 h 4800"/>
                  <a:gd name="T98" fmla="*/ 1910 w 4193"/>
                  <a:gd name="T99" fmla="*/ 50 h 4800"/>
                  <a:gd name="T100" fmla="*/ 2084 w 4193"/>
                  <a:gd name="T101" fmla="*/ 2 h 4800"/>
                  <a:gd name="T102" fmla="*/ 2139 w 4193"/>
                  <a:gd name="T103" fmla="*/ 7 h 4800"/>
                  <a:gd name="T104" fmla="*/ 2434 w 4193"/>
                  <a:gd name="T105" fmla="*/ 82 h 4800"/>
                  <a:gd name="T106" fmla="*/ 2728 w 4193"/>
                  <a:gd name="T107" fmla="*/ 118 h 4800"/>
                  <a:gd name="T108" fmla="*/ 3022 w 4193"/>
                  <a:gd name="T109" fmla="*/ 115 h 4800"/>
                  <a:gd name="T110" fmla="*/ 3319 w 4193"/>
                  <a:gd name="T111" fmla="*/ 76 h 4800"/>
                  <a:gd name="T112" fmla="*/ 3615 w 4193"/>
                  <a:gd name="T113" fmla="*/ 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3" h="4800">
                    <a:moveTo>
                      <a:pt x="3615" y="0"/>
                    </a:moveTo>
                    <a:lnTo>
                      <a:pt x="3618" y="3"/>
                    </a:lnTo>
                    <a:lnTo>
                      <a:pt x="3622" y="6"/>
                    </a:lnTo>
                    <a:lnTo>
                      <a:pt x="3627" y="10"/>
                    </a:lnTo>
                    <a:lnTo>
                      <a:pt x="3631" y="16"/>
                    </a:lnTo>
                    <a:lnTo>
                      <a:pt x="3635" y="22"/>
                    </a:lnTo>
                    <a:lnTo>
                      <a:pt x="3717" y="155"/>
                    </a:lnTo>
                    <a:lnTo>
                      <a:pt x="3793" y="289"/>
                    </a:lnTo>
                    <a:lnTo>
                      <a:pt x="3863" y="425"/>
                    </a:lnTo>
                    <a:lnTo>
                      <a:pt x="3927" y="563"/>
                    </a:lnTo>
                    <a:lnTo>
                      <a:pt x="3986" y="702"/>
                    </a:lnTo>
                    <a:lnTo>
                      <a:pt x="4037" y="845"/>
                    </a:lnTo>
                    <a:lnTo>
                      <a:pt x="4081" y="988"/>
                    </a:lnTo>
                    <a:lnTo>
                      <a:pt x="4119" y="1134"/>
                    </a:lnTo>
                    <a:lnTo>
                      <a:pt x="4149" y="1281"/>
                    </a:lnTo>
                    <a:lnTo>
                      <a:pt x="4171" y="1432"/>
                    </a:lnTo>
                    <a:lnTo>
                      <a:pt x="4187" y="1583"/>
                    </a:lnTo>
                    <a:lnTo>
                      <a:pt x="4193" y="1737"/>
                    </a:lnTo>
                    <a:lnTo>
                      <a:pt x="4193" y="1893"/>
                    </a:lnTo>
                    <a:lnTo>
                      <a:pt x="4184" y="2049"/>
                    </a:lnTo>
                    <a:lnTo>
                      <a:pt x="4171" y="2201"/>
                    </a:lnTo>
                    <a:lnTo>
                      <a:pt x="4152" y="2353"/>
                    </a:lnTo>
                    <a:lnTo>
                      <a:pt x="4127" y="2501"/>
                    </a:lnTo>
                    <a:lnTo>
                      <a:pt x="4095" y="2647"/>
                    </a:lnTo>
                    <a:lnTo>
                      <a:pt x="4059" y="2790"/>
                    </a:lnTo>
                    <a:lnTo>
                      <a:pt x="4015" y="2932"/>
                    </a:lnTo>
                    <a:lnTo>
                      <a:pt x="3965" y="3071"/>
                    </a:lnTo>
                    <a:lnTo>
                      <a:pt x="3910" y="3206"/>
                    </a:lnTo>
                    <a:lnTo>
                      <a:pt x="3847" y="3339"/>
                    </a:lnTo>
                    <a:lnTo>
                      <a:pt x="3777" y="3470"/>
                    </a:lnTo>
                    <a:lnTo>
                      <a:pt x="3700" y="3597"/>
                    </a:lnTo>
                    <a:lnTo>
                      <a:pt x="3616" y="3722"/>
                    </a:lnTo>
                    <a:lnTo>
                      <a:pt x="3526" y="3843"/>
                    </a:lnTo>
                    <a:lnTo>
                      <a:pt x="3465" y="3920"/>
                    </a:lnTo>
                    <a:lnTo>
                      <a:pt x="3402" y="3994"/>
                    </a:lnTo>
                    <a:lnTo>
                      <a:pt x="3333" y="4064"/>
                    </a:lnTo>
                    <a:lnTo>
                      <a:pt x="3237" y="4161"/>
                    </a:lnTo>
                    <a:lnTo>
                      <a:pt x="3142" y="4247"/>
                    </a:lnTo>
                    <a:lnTo>
                      <a:pt x="3043" y="4329"/>
                    </a:lnTo>
                    <a:lnTo>
                      <a:pt x="2939" y="4405"/>
                    </a:lnTo>
                    <a:lnTo>
                      <a:pt x="2834" y="4475"/>
                    </a:lnTo>
                    <a:lnTo>
                      <a:pt x="2726" y="4540"/>
                    </a:lnTo>
                    <a:lnTo>
                      <a:pt x="2614" y="4600"/>
                    </a:lnTo>
                    <a:lnTo>
                      <a:pt x="2498" y="4656"/>
                    </a:lnTo>
                    <a:lnTo>
                      <a:pt x="2382" y="4707"/>
                    </a:lnTo>
                    <a:lnTo>
                      <a:pt x="2262" y="4753"/>
                    </a:lnTo>
                    <a:lnTo>
                      <a:pt x="2139" y="4794"/>
                    </a:lnTo>
                    <a:lnTo>
                      <a:pt x="2116" y="4800"/>
                    </a:lnTo>
                    <a:lnTo>
                      <a:pt x="2091" y="4800"/>
                    </a:lnTo>
                    <a:lnTo>
                      <a:pt x="2065" y="4796"/>
                    </a:lnTo>
                    <a:lnTo>
                      <a:pt x="2040" y="4790"/>
                    </a:lnTo>
                    <a:lnTo>
                      <a:pt x="1894" y="4737"/>
                    </a:lnTo>
                    <a:lnTo>
                      <a:pt x="1753" y="4679"/>
                    </a:lnTo>
                    <a:lnTo>
                      <a:pt x="1615" y="4615"/>
                    </a:lnTo>
                    <a:lnTo>
                      <a:pt x="1485" y="4546"/>
                    </a:lnTo>
                    <a:lnTo>
                      <a:pt x="1360" y="4472"/>
                    </a:lnTo>
                    <a:lnTo>
                      <a:pt x="1240" y="4393"/>
                    </a:lnTo>
                    <a:lnTo>
                      <a:pt x="1126" y="4307"/>
                    </a:lnTo>
                    <a:lnTo>
                      <a:pt x="1017" y="4216"/>
                    </a:lnTo>
                    <a:lnTo>
                      <a:pt x="913" y="4121"/>
                    </a:lnTo>
                    <a:lnTo>
                      <a:pt x="815" y="4021"/>
                    </a:lnTo>
                    <a:lnTo>
                      <a:pt x="722" y="3914"/>
                    </a:lnTo>
                    <a:lnTo>
                      <a:pt x="634" y="3803"/>
                    </a:lnTo>
                    <a:lnTo>
                      <a:pt x="553" y="3686"/>
                    </a:lnTo>
                    <a:lnTo>
                      <a:pt x="475" y="3565"/>
                    </a:lnTo>
                    <a:lnTo>
                      <a:pt x="404" y="3438"/>
                    </a:lnTo>
                    <a:lnTo>
                      <a:pt x="338" y="3307"/>
                    </a:lnTo>
                    <a:lnTo>
                      <a:pt x="277" y="3170"/>
                    </a:lnTo>
                    <a:lnTo>
                      <a:pt x="221" y="3028"/>
                    </a:lnTo>
                    <a:lnTo>
                      <a:pt x="170" y="2881"/>
                    </a:lnTo>
                    <a:lnTo>
                      <a:pt x="119" y="2704"/>
                    </a:lnTo>
                    <a:lnTo>
                      <a:pt x="75" y="2529"/>
                    </a:lnTo>
                    <a:lnTo>
                      <a:pt x="43" y="2356"/>
                    </a:lnTo>
                    <a:lnTo>
                      <a:pt x="19" y="2182"/>
                    </a:lnTo>
                    <a:lnTo>
                      <a:pt x="5" y="2011"/>
                    </a:lnTo>
                    <a:lnTo>
                      <a:pt x="0" y="1840"/>
                    </a:lnTo>
                    <a:lnTo>
                      <a:pt x="4" y="1671"/>
                    </a:lnTo>
                    <a:lnTo>
                      <a:pt x="19" y="1502"/>
                    </a:lnTo>
                    <a:lnTo>
                      <a:pt x="40" y="1335"/>
                    </a:lnTo>
                    <a:lnTo>
                      <a:pt x="73" y="1169"/>
                    </a:lnTo>
                    <a:lnTo>
                      <a:pt x="113" y="1004"/>
                    </a:lnTo>
                    <a:lnTo>
                      <a:pt x="163" y="841"/>
                    </a:lnTo>
                    <a:lnTo>
                      <a:pt x="223" y="679"/>
                    </a:lnTo>
                    <a:lnTo>
                      <a:pt x="290" y="518"/>
                    </a:lnTo>
                    <a:lnTo>
                      <a:pt x="367" y="358"/>
                    </a:lnTo>
                    <a:lnTo>
                      <a:pt x="453" y="199"/>
                    </a:lnTo>
                    <a:lnTo>
                      <a:pt x="547" y="41"/>
                    </a:lnTo>
                    <a:lnTo>
                      <a:pt x="569" y="7"/>
                    </a:lnTo>
                    <a:lnTo>
                      <a:pt x="573" y="4"/>
                    </a:lnTo>
                    <a:lnTo>
                      <a:pt x="576" y="2"/>
                    </a:lnTo>
                    <a:lnTo>
                      <a:pt x="580" y="0"/>
                    </a:lnTo>
                    <a:lnTo>
                      <a:pt x="729" y="42"/>
                    </a:lnTo>
                    <a:lnTo>
                      <a:pt x="877" y="76"/>
                    </a:lnTo>
                    <a:lnTo>
                      <a:pt x="1026" y="101"/>
                    </a:lnTo>
                    <a:lnTo>
                      <a:pt x="1173" y="115"/>
                    </a:lnTo>
                    <a:lnTo>
                      <a:pt x="1320" y="123"/>
                    </a:lnTo>
                    <a:lnTo>
                      <a:pt x="1468" y="118"/>
                    </a:lnTo>
                    <a:lnTo>
                      <a:pt x="1615" y="105"/>
                    </a:lnTo>
                    <a:lnTo>
                      <a:pt x="1763" y="83"/>
                    </a:lnTo>
                    <a:lnTo>
                      <a:pt x="1910" y="50"/>
                    </a:lnTo>
                    <a:lnTo>
                      <a:pt x="2056" y="6"/>
                    </a:lnTo>
                    <a:lnTo>
                      <a:pt x="2084" y="2"/>
                    </a:lnTo>
                    <a:lnTo>
                      <a:pt x="2113" y="2"/>
                    </a:lnTo>
                    <a:lnTo>
                      <a:pt x="2139" y="7"/>
                    </a:lnTo>
                    <a:lnTo>
                      <a:pt x="2287" y="50"/>
                    </a:lnTo>
                    <a:lnTo>
                      <a:pt x="2434" y="82"/>
                    </a:lnTo>
                    <a:lnTo>
                      <a:pt x="2582" y="105"/>
                    </a:lnTo>
                    <a:lnTo>
                      <a:pt x="2728" y="118"/>
                    </a:lnTo>
                    <a:lnTo>
                      <a:pt x="2875" y="121"/>
                    </a:lnTo>
                    <a:lnTo>
                      <a:pt x="3022" y="115"/>
                    </a:lnTo>
                    <a:lnTo>
                      <a:pt x="3170" y="101"/>
                    </a:lnTo>
                    <a:lnTo>
                      <a:pt x="3319" y="76"/>
                    </a:lnTo>
                    <a:lnTo>
                      <a:pt x="3466" y="42"/>
                    </a:lnTo>
                    <a:lnTo>
                      <a:pt x="3615" y="0"/>
                    </a:lnTo>
                    <a:close/>
                  </a:path>
                </a:pathLst>
              </a:custGeom>
              <a:grpFill/>
              <a:ln w="285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pic>
          <p:nvPicPr>
            <p:cNvPr id="164" name="Picture 1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9300941" y="4910380"/>
              <a:ext cx="548133" cy="479138"/>
            </a:xfrm>
            <a:prstGeom prst="rect">
              <a:avLst/>
            </a:prstGeom>
          </p:spPr>
        </p:pic>
      </p:grpSp>
    </p:spTree>
    <p:extLst>
      <p:ext uri="{BB962C8B-B14F-4D97-AF65-F5344CB8AC3E}">
        <p14:creationId xmlns:p14="http://schemas.microsoft.com/office/powerpoint/2010/main" val="36375754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65"/>
                                        </p:tgtEl>
                                        <p:attrNameLst>
                                          <p:attrName>style.visibility</p:attrName>
                                        </p:attrNameLst>
                                      </p:cBhvr>
                                      <p:to>
                                        <p:strVal val="visible"/>
                                      </p:to>
                                    </p:set>
                                    <p:anim calcmode="lin" valueType="num">
                                      <p:cBhvr>
                                        <p:cTn id="7" dur="500" fill="hold"/>
                                        <p:tgtEl>
                                          <p:spTgt spid="165"/>
                                        </p:tgtEl>
                                        <p:attrNameLst>
                                          <p:attrName>ppt_w</p:attrName>
                                        </p:attrNameLst>
                                      </p:cBhvr>
                                      <p:tavLst>
                                        <p:tav tm="0">
                                          <p:val>
                                            <p:fltVal val="0"/>
                                          </p:val>
                                        </p:tav>
                                        <p:tav tm="100000">
                                          <p:val>
                                            <p:strVal val="#ppt_w"/>
                                          </p:val>
                                        </p:tav>
                                      </p:tavLst>
                                    </p:anim>
                                    <p:anim calcmode="lin" valueType="num">
                                      <p:cBhvr>
                                        <p:cTn id="8" dur="500" fill="hold"/>
                                        <p:tgtEl>
                                          <p:spTgt spid="165"/>
                                        </p:tgtEl>
                                        <p:attrNameLst>
                                          <p:attrName>ppt_h</p:attrName>
                                        </p:attrNameLst>
                                      </p:cBhvr>
                                      <p:tavLst>
                                        <p:tav tm="0">
                                          <p:val>
                                            <p:fltVal val="0"/>
                                          </p:val>
                                        </p:tav>
                                        <p:tav tm="100000">
                                          <p:val>
                                            <p:strVal val="#ppt_h"/>
                                          </p:val>
                                        </p:tav>
                                      </p:tavLst>
                                    </p:anim>
                                    <p:animEffect transition="in" filter="fade">
                                      <p:cBhvr>
                                        <p:cTn id="9"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580094" y="537446"/>
            <a:ext cx="11033125" cy="600075"/>
          </a:xfrm>
          <a:prstGeom prst="rect">
            <a:avLst/>
          </a:prstGeom>
        </p:spPr>
        <p:txBody>
          <a:bodyPr>
            <a:noAutofit/>
          </a:bodyPr>
          <a:lstStyle/>
          <a:p>
            <a:pPr marL="0" indent="0">
              <a:buNone/>
            </a:pPr>
            <a:r>
              <a:rPr lang="en-US" sz="4000" dirty="0" smtClean="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sz="4000" dirty="0" smtClean="0">
                <a:solidFill>
                  <a:schemeClr val="bg2"/>
                </a:solidFill>
              </a:rPr>
              <a:t>application code</a:t>
            </a:r>
          </a:p>
          <a:p>
            <a:endParaRPr lang="en-US" sz="4000" dirty="0" smtClean="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altLang="zh-CN" sz="4000" dirty="0" smtClean="0">
                <a:solidFill>
                  <a:schemeClr val="bg2"/>
                </a:solidFill>
                <a:latin typeface="+mj-lt"/>
                <a:sym typeface="Wingdings" panose="05000000000000000000" pitchFamily="2" charset="2"/>
              </a:rPr>
              <a:t>Required resources</a:t>
            </a:r>
            <a:endParaRPr lang="en-US" sz="4000" dirty="0" smtClean="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altLang="zh-CN" sz="4000" dirty="0" smtClean="0">
                <a:solidFill>
                  <a:schemeClr val="bg2"/>
                </a:solidFill>
              </a:rPr>
              <a:t>infrastructure </a:t>
            </a:r>
            <a:r>
              <a:rPr lang="en-US" sz="4000" dirty="0" smtClean="0">
                <a:solidFill>
                  <a:schemeClr val="bg2"/>
                </a:solidFill>
              </a:rPr>
              <a:t>code</a:t>
            </a:r>
          </a:p>
          <a:p>
            <a:endParaRPr lang="en-US" sz="4000" dirty="0" smtClean="0">
              <a:solidFill>
                <a:schemeClr val="bg1"/>
              </a:solidFill>
              <a:latin typeface="+mj-lt"/>
            </a:endParaRPr>
          </a:p>
        </p:txBody>
      </p:sp>
    </p:spTree>
    <p:extLst>
      <p:ext uri="{BB962C8B-B14F-4D97-AF65-F5344CB8AC3E}">
        <p14:creationId xmlns:p14="http://schemas.microsoft.com/office/powerpoint/2010/main" val="965405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a:t>
            </a:r>
            <a:r>
              <a:rPr lang="en-US" altLang="zh-CN" dirty="0"/>
              <a:t>Networks</a:t>
            </a:r>
            <a:endParaRPr lang="en-US" dirty="0"/>
          </a:p>
        </p:txBody>
      </p:sp>
    </p:spTree>
    <p:extLst>
      <p:ext uri="{BB962C8B-B14F-4D97-AF65-F5344CB8AC3E}">
        <p14:creationId xmlns:p14="http://schemas.microsoft.com/office/powerpoint/2010/main" val="19077443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fontScale="90000"/>
          </a:bodyPr>
          <a:lstStyle/>
          <a:p>
            <a:r>
              <a:rPr lang="en-US" dirty="0"/>
              <a:t>Azure </a:t>
            </a:r>
            <a:r>
              <a:rPr lang="en-US" altLang="zh-CN" dirty="0"/>
              <a:t>Virtual Networks</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50000"/>
              </a:lnSpc>
              <a:buClr>
                <a:srgbClr val="92D050"/>
              </a:buClr>
              <a:buFont typeface="Wingdings" panose="05000000000000000000" pitchFamily="2" charset="2"/>
              <a:buChar char="à"/>
            </a:pPr>
            <a:r>
              <a:rPr lang="en-US" altLang="zh-CN" sz="3200" dirty="0">
                <a:sym typeface="Wingdings" panose="05000000000000000000" pitchFamily="2" charset="2"/>
              </a:rPr>
              <a:t>A </a:t>
            </a:r>
            <a:r>
              <a:rPr lang="en-US" altLang="zh-CN" sz="3200" dirty="0">
                <a:sym typeface="Wingdings" panose="05000000000000000000" pitchFamily="2" charset="2"/>
              </a:rPr>
              <a:t>protected</a:t>
            </a:r>
            <a:r>
              <a:rPr lang="en-US" altLang="zh-CN" sz="3200" dirty="0">
                <a:sym typeface="Wingdings" panose="05000000000000000000" pitchFamily="2" charset="2"/>
              </a:rPr>
              <a:t> private virtual network in cloud</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Extend enterprise networks into Azure</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Cross-premises connectivity</a:t>
            </a:r>
          </a:p>
        </p:txBody>
      </p:sp>
    </p:spTree>
    <p:extLst>
      <p:ext uri="{BB962C8B-B14F-4D97-AF65-F5344CB8AC3E}">
        <p14:creationId xmlns:p14="http://schemas.microsoft.com/office/powerpoint/2010/main" val="8761110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Virtual Network Scenarios</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Hybrid Public/Private Cloud</a:t>
            </a:r>
          </a:p>
          <a:p>
            <a:pPr marL="457200" lvl="1" indent="0">
              <a:buNone/>
            </a:pPr>
            <a:r>
              <a:rPr lang="en-US" sz="2000" dirty="0" smtClean="0"/>
              <a:t>Enterprise app </a:t>
            </a:r>
            <a:r>
              <a:rPr lang="en-US" sz="2000" smtClean="0"/>
              <a:t>in Microsoft Azure</a:t>
            </a:r>
            <a:r>
              <a:rPr lang="en-US" altLang="zh-CN" sz="2000" smtClean="0"/>
              <a:t> </a:t>
            </a:r>
            <a:r>
              <a:rPr lang="en-US" altLang="zh-CN" sz="2000" dirty="0" smtClean="0"/>
              <a:t>requiring connectivity to </a:t>
            </a:r>
            <a:r>
              <a:rPr lang="en-US" altLang="zh-CN" sz="2000" dirty="0" err="1" smtClean="0"/>
              <a:t>on-premise</a:t>
            </a:r>
            <a:r>
              <a:rPr lang="en-US" altLang="zh-CN" sz="2000" dirty="0" smtClean="0"/>
              <a:t> resources</a:t>
            </a:r>
            <a:endParaRPr lang="en-US" sz="2000" dirty="0" smtClean="0"/>
          </a:p>
          <a:p>
            <a:r>
              <a:rPr lang="en-US" sz="2800" dirty="0" smtClean="0"/>
              <a:t>Enterprise Identity and Access Control</a:t>
            </a:r>
          </a:p>
          <a:p>
            <a:pPr marL="457200" lvl="1" indent="0">
              <a:buNone/>
            </a:pPr>
            <a:r>
              <a:rPr lang="en-US" sz="2000" dirty="0" smtClean="0"/>
              <a:t>Manage identity and access control with </a:t>
            </a:r>
            <a:r>
              <a:rPr lang="en-US" sz="2000" dirty="0" err="1" smtClean="0"/>
              <a:t>on-premise</a:t>
            </a:r>
            <a:r>
              <a:rPr lang="en-US" sz="2000" dirty="0" smtClean="0"/>
              <a:t> resources (on-premises Active Directory)</a:t>
            </a:r>
          </a:p>
          <a:p>
            <a:r>
              <a:rPr lang="en-US" sz="2800" dirty="0" smtClean="0"/>
              <a:t>Monitoring and Management</a:t>
            </a:r>
          </a:p>
          <a:p>
            <a:pPr marL="457200" lvl="1" indent="0">
              <a:buNone/>
            </a:pPr>
            <a:r>
              <a:rPr lang="en-US" sz="2000" dirty="0" smtClean="0"/>
              <a:t>Remote monitoring and trouble-shooting of resources running in Azure</a:t>
            </a:r>
          </a:p>
          <a:p>
            <a:r>
              <a:rPr lang="en-US" sz="2800" dirty="0" smtClean="0"/>
              <a:t>Advanced Connectivity Requirements</a:t>
            </a:r>
          </a:p>
          <a:p>
            <a:pPr marL="457200" lvl="1" indent="0">
              <a:buNone/>
            </a:pPr>
            <a:r>
              <a:rPr lang="en-US" sz="2000" dirty="0" smtClean="0"/>
              <a:t>Cloud deployments requiring IP addresses and direct connectivity across services</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5820870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Cross-premises Connectivity</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3200" dirty="0" smtClean="0"/>
              <a:t>Site-to</a:t>
            </a:r>
            <a:r>
              <a:rPr lang="en-US" altLang="zh-CN" sz="3200" dirty="0" smtClean="0"/>
              <a:t>-site</a:t>
            </a:r>
          </a:p>
          <a:p>
            <a:pPr marL="457200" lvl="1" indent="0">
              <a:buNone/>
            </a:pPr>
            <a:r>
              <a:rPr lang="en-US" altLang="zh-CN" sz="2000" dirty="0"/>
              <a:t>Create a secure connection between your on-premises site and your virtual network</a:t>
            </a:r>
          </a:p>
          <a:p>
            <a:r>
              <a:rPr lang="en-US" altLang="zh-CN" sz="3200" dirty="0" smtClean="0"/>
              <a:t>Point-to-site</a:t>
            </a:r>
          </a:p>
          <a:p>
            <a:pPr marL="457200" lvl="1" indent="0">
              <a:buNone/>
            </a:pPr>
            <a:r>
              <a:rPr lang="en-US" altLang="zh-CN" sz="2000" dirty="0"/>
              <a:t>Create a secure connection via VPN to your virtual network</a:t>
            </a:r>
            <a:endParaRPr lang="en-US" altLang="zh-CN" sz="2000" dirty="0" smtClean="0"/>
          </a:p>
          <a:p>
            <a:r>
              <a:rPr lang="en-US" altLang="zh-CN" sz="3200" dirty="0" err="1" smtClean="0"/>
              <a:t>ExpressRoute</a:t>
            </a:r>
            <a:r>
              <a:rPr lang="en-US" altLang="zh-CN" sz="3200" baseline="30000" dirty="0" err="1" smtClean="0"/>
              <a:t>TM</a:t>
            </a:r>
            <a:endParaRPr lang="en-US" altLang="zh-CN" sz="3200" baseline="30000" dirty="0" smtClean="0"/>
          </a:p>
          <a:p>
            <a:pPr marL="457200" lvl="1" indent="0">
              <a:buNone/>
            </a:pPr>
            <a:r>
              <a:rPr lang="en-US" altLang="zh-CN" sz="2800" baseline="30000" dirty="0"/>
              <a:t>Create a private connection between Azure data centers and infrastructures on your premises or in a co-location environment.</a:t>
            </a:r>
          </a:p>
          <a:p>
            <a:pPr lvl="2"/>
            <a:r>
              <a:rPr lang="en-US" altLang="zh-CN" sz="2400" baseline="30000" dirty="0"/>
              <a:t>Connect at an </a:t>
            </a:r>
            <a:r>
              <a:rPr lang="en-US" altLang="zh-CN" sz="2400" baseline="30000" dirty="0" err="1"/>
              <a:t>ExpressRoute</a:t>
            </a:r>
            <a:r>
              <a:rPr lang="en-US" altLang="zh-CN" sz="2400" baseline="30000" dirty="0"/>
              <a:t> location (Exchange Provider facility)</a:t>
            </a:r>
          </a:p>
          <a:p>
            <a:pPr lvl="2"/>
            <a:r>
              <a:rPr lang="en-US" altLang="zh-CN" sz="2400" baseline="30000" dirty="0"/>
              <a:t>Direct connect via a Network Service Provider</a:t>
            </a:r>
          </a:p>
          <a:p>
            <a:pPr lvl="1"/>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grpSp>
        <p:nvGrpSpPr>
          <p:cNvPr id="6" name="Group 5"/>
          <p:cNvGrpSpPr/>
          <p:nvPr/>
        </p:nvGrpSpPr>
        <p:grpSpPr>
          <a:xfrm>
            <a:off x="6081550" y="4828880"/>
            <a:ext cx="5080678" cy="1571921"/>
            <a:chOff x="6810148" y="4977493"/>
            <a:chExt cx="4214130" cy="129561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148" y="4977493"/>
              <a:ext cx="495300" cy="4953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458" y="5025118"/>
              <a:ext cx="933450" cy="44767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918" y="5065993"/>
              <a:ext cx="885825" cy="42862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1753" y="5096555"/>
              <a:ext cx="1152525" cy="3048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8168" y="5796858"/>
              <a:ext cx="1428750" cy="47625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9753" y="5796858"/>
              <a:ext cx="762000" cy="419100"/>
            </a:xfrm>
            <a:prstGeom prst="rect">
              <a:avLst/>
            </a:prstGeom>
          </p:spPr>
        </p:pic>
      </p:grpSp>
    </p:spTree>
    <p:extLst>
      <p:ext uri="{BB962C8B-B14F-4D97-AF65-F5344CB8AC3E}">
        <p14:creationId xmlns:p14="http://schemas.microsoft.com/office/powerpoint/2010/main" val="6106196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5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6"/>
                                        </p:tgtEl>
                                        <p:attrNameLst>
                                          <p:attrName>ppt_x</p:attrName>
                                          <p:attrName>ppt_y</p:attrName>
                                        </p:attrNameLst>
                                      </p:cBhvr>
                                    </p:animMotion>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Demo: Virtual </a:t>
            </a:r>
            <a:r>
              <a:rPr lang="en-US" dirty="0" smtClean="0"/>
              <a:t>Network Point-to-Site Connection</a:t>
            </a:r>
            <a:endParaRPr lang="en-US" dirty="0"/>
          </a:p>
        </p:txBody>
      </p:sp>
    </p:spTree>
    <p:extLst>
      <p:ext uri="{BB962C8B-B14F-4D97-AF65-F5344CB8AC3E}">
        <p14:creationId xmlns:p14="http://schemas.microsoft.com/office/powerpoint/2010/main" val="3410090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p:cNvGrpSpPr/>
          <p:nvPr/>
        </p:nvGrpSpPr>
        <p:grpSpPr>
          <a:xfrm>
            <a:off x="345678" y="5434312"/>
            <a:ext cx="10893482" cy="1226234"/>
            <a:chOff x="345678" y="5434312"/>
            <a:chExt cx="10893482" cy="1226234"/>
          </a:xfrm>
        </p:grpSpPr>
        <p:sp>
          <p:nvSpPr>
            <p:cNvPr id="28" name="TextBox 27"/>
            <p:cNvSpPr txBox="1"/>
            <p:nvPr/>
          </p:nvSpPr>
          <p:spPr>
            <a:xfrm>
              <a:off x="345678" y="5952660"/>
              <a:ext cx="10419018" cy="707886"/>
            </a:xfrm>
            <a:prstGeom prst="rect">
              <a:avLst/>
            </a:prstGeom>
            <a:noFill/>
          </p:spPr>
          <p:txBody>
            <a:bodyPr wrap="square" rtlCol="0">
              <a:spAutoFit/>
            </a:bodyPr>
            <a:lstStyle/>
            <a:p>
              <a:r>
                <a:rPr lang="en-US" sz="4000" b="1" dirty="0" smtClean="0">
                  <a:solidFill>
                    <a:schemeClr val="bg1"/>
                  </a:solidFill>
                  <a:latin typeface="+mj-lt"/>
                </a:rPr>
                <a:t>Azure: </a:t>
              </a:r>
              <a:r>
                <a:rPr lang="en-US" sz="4000" dirty="0" smtClean="0">
                  <a:solidFill>
                    <a:schemeClr val="bg1"/>
                  </a:solidFill>
                  <a:latin typeface="+mj-lt"/>
                </a:rPr>
                <a:t>Resources (</a:t>
              </a:r>
              <a:r>
                <a:rPr lang="en-US" sz="4000" dirty="0" err="1" smtClean="0">
                  <a:solidFill>
                    <a:schemeClr val="bg1"/>
                  </a:solidFill>
                  <a:latin typeface="+mj-lt"/>
                </a:rPr>
                <a:t>IaaS</a:t>
              </a:r>
              <a:r>
                <a:rPr lang="en-US" sz="4000" dirty="0" smtClean="0">
                  <a:solidFill>
                    <a:schemeClr val="bg1"/>
                  </a:solidFill>
                  <a:latin typeface="+mj-lt"/>
                </a:rPr>
                <a:t>, </a:t>
              </a:r>
              <a:r>
                <a:rPr lang="en-US" sz="4000" dirty="0" err="1" smtClean="0">
                  <a:solidFill>
                    <a:schemeClr val="bg1"/>
                  </a:solidFill>
                  <a:latin typeface="+mj-lt"/>
                </a:rPr>
                <a:t>PaaS</a:t>
              </a:r>
              <a:r>
                <a:rPr lang="en-US" sz="4000" dirty="0" smtClean="0">
                  <a:solidFill>
                    <a:schemeClr val="bg1"/>
                  </a:solidFill>
                  <a:latin typeface="+mj-lt"/>
                </a:rPr>
                <a:t>, SaaS)</a:t>
              </a:r>
              <a:endParaRPr lang="en-US" sz="4000" dirty="0">
                <a:solidFill>
                  <a:schemeClr val="bg1"/>
                </a:solidFill>
                <a:latin typeface="+mj-lt"/>
              </a:endParaRPr>
            </a:p>
          </p:txBody>
        </p:sp>
        <p:sp>
          <p:nvSpPr>
            <p:cNvPr id="29" name="TextBox 28"/>
            <p:cNvSpPr txBox="1"/>
            <p:nvPr/>
          </p:nvSpPr>
          <p:spPr>
            <a:xfrm>
              <a:off x="820142" y="5434312"/>
              <a:ext cx="10419018" cy="707886"/>
            </a:xfrm>
            <a:prstGeom prst="rect">
              <a:avLst/>
            </a:prstGeom>
            <a:noFill/>
          </p:spPr>
          <p:txBody>
            <a:bodyPr wrap="square" rtlCol="0">
              <a:spAutoFit/>
            </a:bodyPr>
            <a:lstStyle/>
            <a:p>
              <a:r>
                <a:rPr lang="en-US" sz="4000" b="1" dirty="0" smtClean="0">
                  <a:solidFill>
                    <a:schemeClr val="bg1"/>
                  </a:solidFill>
                  <a:latin typeface="+mj-lt"/>
                </a:rPr>
                <a:t>You: </a:t>
              </a:r>
              <a:r>
                <a:rPr lang="en-US" sz="4000" dirty="0" smtClean="0">
                  <a:solidFill>
                    <a:schemeClr val="bg1"/>
                  </a:solidFill>
                  <a:latin typeface="+mj-lt"/>
                </a:rPr>
                <a:t>Code (application, infrastructure)</a:t>
              </a:r>
              <a:endParaRPr lang="en-US" sz="4000" dirty="0">
                <a:solidFill>
                  <a:schemeClr val="bg1"/>
                </a:solidFill>
                <a:latin typeface="+mj-lt"/>
              </a:endParaRPr>
            </a:p>
          </p:txBody>
        </p:sp>
      </p:grpSp>
    </p:spTree>
    <p:extLst>
      <p:ext uri="{BB962C8B-B14F-4D97-AF65-F5344CB8AC3E}">
        <p14:creationId xmlns:p14="http://schemas.microsoft.com/office/powerpoint/2010/main" val="37125965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8" dur="2000" fill="hold"/>
                                        <p:tgtEl>
                                          <p:spTgt spid="3"/>
                                        </p:tgtEl>
                                        <p:attrNameLst>
                                          <p:attrName>ppt_x</p:attrName>
                                          <p:attrName>ppt_y</p:attrName>
                                        </p:attrNameLst>
                                      </p:cBhvr>
                                      <p:rCtr x="16784" y="10301"/>
                                    </p:animMotion>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3000"/>
                            </p:stCondLst>
                            <p:childTnLst>
                              <p:par>
                                <p:cTn id="34" presetID="10" presetClass="exit" presetSubtype="0" fill="hold" nodeType="after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childTnLst>
                          </p:cTn>
                        </p:par>
                        <p:par>
                          <p:cTn id="37" fill="hold">
                            <p:stCondLst>
                              <p:cond delay="3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mph" presetSubtype="0" fill="hold" nodeType="clickEffect">
                                  <p:stCondLst>
                                    <p:cond delay="0"/>
                                  </p:stCondLst>
                                  <p:childTnLst>
                                    <p:animScale>
                                      <p:cBhvr>
                                        <p:cTn id="44" dur="500" fill="hold"/>
                                        <p:tgtEl>
                                          <p:spTgt spid="6"/>
                                        </p:tgtEl>
                                      </p:cBhvr>
                                      <p:by x="150000" y="150000"/>
                                    </p:animScale>
                                  </p:childTnLst>
                                </p:cTn>
                              </p:par>
                              <p:par>
                                <p:cTn id="45" presetID="6" presetClass="emph" presetSubtype="0" fill="hold" nodeType="withEffect">
                                  <p:stCondLst>
                                    <p:cond delay="0"/>
                                  </p:stCondLst>
                                  <p:childTnLst>
                                    <p:animScale>
                                      <p:cBhvr>
                                        <p:cTn id="46" dur="500" fill="hold"/>
                                        <p:tgtEl>
                                          <p:spTgt spid="4"/>
                                        </p:tgtEl>
                                      </p:cBhvr>
                                      <p:by x="50000" y="50000"/>
                                    </p:animScale>
                                  </p:childTnLst>
                                </p:cTn>
                              </p:par>
                              <p:par>
                                <p:cTn id="47" presetID="9" presetClass="emph" presetSubtype="0" nodeType="withEffect">
                                  <p:stCondLst>
                                    <p:cond delay="0"/>
                                  </p:stCondLst>
                                  <p:childTnLst>
                                    <p:set>
                                      <p:cBhvr rctx="PPT">
                                        <p:cTn id="48" dur="indefinite"/>
                                        <p:tgtEl>
                                          <p:spTgt spid="9"/>
                                        </p:tgtEl>
                                        <p:attrNameLst>
                                          <p:attrName>style.opacity</p:attrName>
                                        </p:attrNameLst>
                                      </p:cBhvr>
                                      <p:to>
                                        <p:strVal val="0.5"/>
                                      </p:to>
                                    </p:set>
                                    <p:animEffect filter="image" prLst="opacity: 0.5">
                                      <p:cBhvr rctx="IE">
                                        <p:cTn id="49" dur="indefinite"/>
                                        <p:tgtEl>
                                          <p:spTgt spid="9"/>
                                        </p:tgtEl>
                                      </p:cBhvr>
                                    </p:animEffect>
                                  </p:childTnLst>
                                </p:cTn>
                              </p:par>
                              <p:par>
                                <p:cTn id="50" presetID="9" presetClass="emph" presetSubtype="0" grpId="1" nodeType="withEffect">
                                  <p:stCondLst>
                                    <p:cond delay="0"/>
                                  </p:stCondLst>
                                  <p:childTnLst>
                                    <p:set>
                                      <p:cBhvr rctx="PPT">
                                        <p:cTn id="51" dur="indefinite"/>
                                        <p:tgtEl>
                                          <p:spTgt spid="2"/>
                                        </p:tgtEl>
                                        <p:attrNameLst>
                                          <p:attrName>style.opacity</p:attrName>
                                        </p:attrNameLst>
                                      </p:cBhvr>
                                      <p:to>
                                        <p:strVal val="0.5"/>
                                      </p:to>
                                    </p:set>
                                    <p:animEffect filter="image" prLst="opacity: 0.5">
                                      <p:cBhvr rctx="IE">
                                        <p:cTn id="52" dur="indefinite"/>
                                        <p:tgtEl>
                                          <p:spTgt spid="2"/>
                                        </p:tgtEl>
                                      </p:cBhvr>
                                    </p:animEffect>
                                  </p:childTnLst>
                                </p:cTn>
                              </p:par>
                              <p:par>
                                <p:cTn id="53" presetID="9" presetClass="emph" presetSubtype="0" nodeType="withEffect">
                                  <p:stCondLst>
                                    <p:cond delay="0"/>
                                  </p:stCondLst>
                                  <p:childTnLst>
                                    <p:set>
                                      <p:cBhvr rctx="PPT">
                                        <p:cTn id="54" dur="indefinite"/>
                                        <p:tgtEl>
                                          <p:spTgt spid="7"/>
                                        </p:tgtEl>
                                        <p:attrNameLst>
                                          <p:attrName>style.opacity</p:attrName>
                                        </p:attrNameLst>
                                      </p:cBhvr>
                                      <p:to>
                                        <p:strVal val="0.5"/>
                                      </p:to>
                                    </p:set>
                                    <p:animEffect filter="image" prLst="opacity: 0.5">
                                      <p:cBhvr rctx="IE">
                                        <p:cTn id="55" dur="indefinite"/>
                                        <p:tgtEl>
                                          <p:spTgt spid="7"/>
                                        </p:tgtEl>
                                      </p:cBhvr>
                                    </p:animEffect>
                                  </p:childTnLst>
                                </p:cTn>
                              </p:par>
                              <p:par>
                                <p:cTn id="56" presetID="9" presetClass="emph" presetSubtype="0" nodeType="withEffect">
                                  <p:stCondLst>
                                    <p:cond delay="0"/>
                                  </p:stCondLst>
                                  <p:childTnLst>
                                    <p:set>
                                      <p:cBhvr rctx="PPT">
                                        <p:cTn id="57" dur="indefinite"/>
                                        <p:tgtEl>
                                          <p:spTgt spid="8"/>
                                        </p:tgtEl>
                                        <p:attrNameLst>
                                          <p:attrName>style.opacity</p:attrName>
                                        </p:attrNameLst>
                                      </p:cBhvr>
                                      <p:to>
                                        <p:strVal val="0.5"/>
                                      </p:to>
                                    </p:set>
                                    <p:animEffect filter="image" prLst="opacity: 0.5">
                                      <p:cBhvr rctx="IE">
                                        <p:cTn id="58" dur="indefinite"/>
                                        <p:tgtEl>
                                          <p:spTgt spid="8"/>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left)">
                                      <p:cBhvr>
                                        <p:cTn id="67" dur="500"/>
                                        <p:tgtEl>
                                          <p:spTgt spid="12"/>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500"/>
                                        <p:tgtEl>
                                          <p:spTgt spid="1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500"/>
                                        <p:tgtEl>
                                          <p:spTgt spid="15"/>
                                        </p:tgtEl>
                                      </p:cBhvr>
                                    </p:animEffect>
                                  </p:childTnLst>
                                </p:cTn>
                              </p:par>
                            </p:childTnLst>
                          </p:cTn>
                        </p:par>
                        <p:par>
                          <p:cTn id="76" fill="hold">
                            <p:stCondLst>
                              <p:cond delay="1500"/>
                            </p:stCondLst>
                            <p:childTnLst>
                              <p:par>
                                <p:cTn id="77" presetID="22" presetClass="entr" presetSubtype="8" fill="hold" nodeType="after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wipe(left)">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left)">
                                      <p:cBhvr>
                                        <p:cTn id="84" dur="500"/>
                                        <p:tgtEl>
                                          <p:spTgt spid="19"/>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left)">
                                      <p:cBhvr>
                                        <p:cTn id="92" dur="500"/>
                                        <p:tgtEl>
                                          <p:spTgt spid="18"/>
                                        </p:tgtEl>
                                      </p:cBhvr>
                                    </p:animEffect>
                                  </p:childTnLst>
                                </p:cTn>
                              </p:par>
                            </p:childTnLst>
                          </p:cTn>
                        </p:par>
                        <p:par>
                          <p:cTn id="93" fill="hold">
                            <p:stCondLst>
                              <p:cond delay="1500"/>
                            </p:stCondLst>
                            <p:childTnLst>
                              <p:par>
                                <p:cTn id="94" presetID="22" presetClass="entr" presetSubtype="8" fill="hold"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left)">
                                      <p:cBhvr>
                                        <p:cTn id="96" dur="500"/>
                                        <p:tgtEl>
                                          <p:spTgt spid="2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wipe(left)">
                                      <p:cBhvr>
                                        <p:cTn id="101" dur="500"/>
                                        <p:tgtEl>
                                          <p:spTgt spid="25"/>
                                        </p:tgtEl>
                                      </p:cBhvr>
                                    </p:animEffect>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wipe(left)">
                                      <p:cBhvr>
                                        <p:cTn id="105" dur="500"/>
                                        <p:tgtEl>
                                          <p:spTgt spid="22"/>
                                        </p:tgtEl>
                                      </p:cBhvr>
                                    </p:animEffect>
                                  </p:childTnLst>
                                </p:cTn>
                              </p:par>
                            </p:childTnLst>
                          </p:cTn>
                        </p:par>
                        <p:par>
                          <p:cTn id="106" fill="hold">
                            <p:stCondLst>
                              <p:cond delay="1500"/>
                            </p:stCondLst>
                            <p:childTnLst>
                              <p:par>
                                <p:cTn id="107" presetID="22" presetClass="entr" presetSubtype="8" fill="hold" nodeType="after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wipe(left)">
                                      <p:cBhvr>
                                        <p:cTn id="109" dur="500"/>
                                        <p:tgtEl>
                                          <p:spTgt spid="23"/>
                                        </p:tgtEl>
                                      </p:cBhvr>
                                    </p:animEffect>
                                  </p:childTnLst>
                                </p:cTn>
                              </p:par>
                            </p:childTnLst>
                          </p:cTn>
                        </p:par>
                        <p:par>
                          <p:cTn id="110" fill="hold">
                            <p:stCondLst>
                              <p:cond delay="2000"/>
                            </p:stCondLst>
                            <p:childTnLst>
                              <p:par>
                                <p:cTn id="111" presetID="22" presetClass="entr" presetSubtype="8" fill="hold" nodeType="after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wipe(left)">
                                      <p:cBhvr>
                                        <p:cTn id="113" dur="500"/>
                                        <p:tgtEl>
                                          <p:spTgt spid="26"/>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mph" presetSubtype="0" nodeType="clickEffect">
                                  <p:stCondLst>
                                    <p:cond delay="0"/>
                                  </p:stCondLst>
                                  <p:childTnLst>
                                    <p:set>
                                      <p:cBhvr rctx="PPT">
                                        <p:cTn id="117" dur="indefinite"/>
                                        <p:tgtEl>
                                          <p:spTgt spid="12"/>
                                        </p:tgtEl>
                                        <p:attrNameLst>
                                          <p:attrName>style.opacity</p:attrName>
                                        </p:attrNameLst>
                                      </p:cBhvr>
                                      <p:to>
                                        <p:strVal val="0.5"/>
                                      </p:to>
                                    </p:set>
                                    <p:animEffect filter="image" prLst="opacity: 0.5">
                                      <p:cBhvr rctx="IE">
                                        <p:cTn id="118" dur="indefinite"/>
                                        <p:tgtEl>
                                          <p:spTgt spid="12"/>
                                        </p:tgtEl>
                                      </p:cBhvr>
                                    </p:animEffect>
                                  </p:childTnLst>
                                </p:cTn>
                              </p:par>
                              <p:par>
                                <p:cTn id="119" presetID="9" presetClass="emph" presetSubtype="0" nodeType="withEffect">
                                  <p:stCondLst>
                                    <p:cond delay="0"/>
                                  </p:stCondLst>
                                  <p:childTnLst>
                                    <p:set>
                                      <p:cBhvr rctx="PPT">
                                        <p:cTn id="120" dur="indefinite"/>
                                        <p:tgtEl>
                                          <p:spTgt spid="14"/>
                                        </p:tgtEl>
                                        <p:attrNameLst>
                                          <p:attrName>style.opacity</p:attrName>
                                        </p:attrNameLst>
                                      </p:cBhvr>
                                      <p:to>
                                        <p:strVal val="0.5"/>
                                      </p:to>
                                    </p:set>
                                    <p:animEffect filter="image" prLst="opacity: 0.5">
                                      <p:cBhvr rctx="IE">
                                        <p:cTn id="121" dur="indefinite"/>
                                        <p:tgtEl>
                                          <p:spTgt spid="14"/>
                                        </p:tgtEl>
                                      </p:cBhvr>
                                    </p:animEffect>
                                  </p:childTnLst>
                                </p:cTn>
                              </p:par>
                              <p:par>
                                <p:cTn id="122" presetID="9" presetClass="emph" presetSubtype="0" nodeType="withEffect">
                                  <p:stCondLst>
                                    <p:cond delay="0"/>
                                  </p:stCondLst>
                                  <p:childTnLst>
                                    <p:set>
                                      <p:cBhvr rctx="PPT">
                                        <p:cTn id="123" dur="indefinite"/>
                                        <p:tgtEl>
                                          <p:spTgt spid="15"/>
                                        </p:tgtEl>
                                        <p:attrNameLst>
                                          <p:attrName>style.opacity</p:attrName>
                                        </p:attrNameLst>
                                      </p:cBhvr>
                                      <p:to>
                                        <p:strVal val="0.5"/>
                                      </p:to>
                                    </p:set>
                                    <p:animEffect filter="image" prLst="opacity: 0.5">
                                      <p:cBhvr rctx="IE">
                                        <p:cTn id="124" dur="indefinite"/>
                                        <p:tgtEl>
                                          <p:spTgt spid="15"/>
                                        </p:tgtEl>
                                      </p:cBhvr>
                                    </p:animEffect>
                                  </p:childTnLst>
                                </p:cTn>
                              </p:par>
                              <p:par>
                                <p:cTn id="125" presetID="9" presetClass="emph" presetSubtype="0" nodeType="withEffect">
                                  <p:stCondLst>
                                    <p:cond delay="0"/>
                                  </p:stCondLst>
                                  <p:childTnLst>
                                    <p:set>
                                      <p:cBhvr rctx="PPT">
                                        <p:cTn id="126" dur="indefinite"/>
                                        <p:tgtEl>
                                          <p:spTgt spid="18"/>
                                        </p:tgtEl>
                                        <p:attrNameLst>
                                          <p:attrName>style.opacity</p:attrName>
                                        </p:attrNameLst>
                                      </p:cBhvr>
                                      <p:to>
                                        <p:strVal val="0.5"/>
                                      </p:to>
                                    </p:set>
                                    <p:animEffect filter="image" prLst="opacity: 0.5">
                                      <p:cBhvr rctx="IE">
                                        <p:cTn id="127" dur="indefinite"/>
                                        <p:tgtEl>
                                          <p:spTgt spid="18"/>
                                        </p:tgtEl>
                                      </p:cBhvr>
                                    </p:animEffect>
                                  </p:childTnLst>
                                </p:cTn>
                              </p:par>
                              <p:par>
                                <p:cTn id="128" presetID="9" presetClass="emph" presetSubtype="0" nodeType="withEffect">
                                  <p:stCondLst>
                                    <p:cond delay="0"/>
                                  </p:stCondLst>
                                  <p:childTnLst>
                                    <p:set>
                                      <p:cBhvr rctx="PPT">
                                        <p:cTn id="129" dur="indefinite"/>
                                        <p:tgtEl>
                                          <p:spTgt spid="19"/>
                                        </p:tgtEl>
                                        <p:attrNameLst>
                                          <p:attrName>style.opacity</p:attrName>
                                        </p:attrNameLst>
                                      </p:cBhvr>
                                      <p:to>
                                        <p:strVal val="0.5"/>
                                      </p:to>
                                    </p:set>
                                    <p:animEffect filter="image" prLst="opacity: 0.5">
                                      <p:cBhvr rctx="IE">
                                        <p:cTn id="130" dur="indefinite"/>
                                        <p:tgtEl>
                                          <p:spTgt spid="19"/>
                                        </p:tgtEl>
                                      </p:cBhvr>
                                    </p:animEffect>
                                  </p:childTnLst>
                                </p:cTn>
                              </p:par>
                              <p:par>
                                <p:cTn id="131" presetID="9" presetClass="emph" presetSubtype="0" nodeType="withEffect">
                                  <p:stCondLst>
                                    <p:cond delay="0"/>
                                  </p:stCondLst>
                                  <p:childTnLst>
                                    <p:set>
                                      <p:cBhvr rctx="PPT">
                                        <p:cTn id="132" dur="indefinite"/>
                                        <p:tgtEl>
                                          <p:spTgt spid="20"/>
                                        </p:tgtEl>
                                        <p:attrNameLst>
                                          <p:attrName>style.opacity</p:attrName>
                                        </p:attrNameLst>
                                      </p:cBhvr>
                                      <p:to>
                                        <p:strVal val="0.5"/>
                                      </p:to>
                                    </p:set>
                                    <p:animEffect filter="image" prLst="opacity: 0.5">
                                      <p:cBhvr rctx="IE">
                                        <p:cTn id="133" dur="indefinite"/>
                                        <p:tgtEl>
                                          <p:spTgt spid="20"/>
                                        </p:tgtEl>
                                      </p:cBhvr>
                                    </p:animEffect>
                                  </p:childTnLst>
                                </p:cTn>
                              </p:par>
                              <p:par>
                                <p:cTn id="134" presetID="9" presetClass="emph" presetSubtype="0" nodeType="withEffect">
                                  <p:stCondLst>
                                    <p:cond delay="0"/>
                                  </p:stCondLst>
                                  <p:childTnLst>
                                    <p:set>
                                      <p:cBhvr rctx="PPT">
                                        <p:cTn id="135" dur="indefinite"/>
                                        <p:tgtEl>
                                          <p:spTgt spid="21"/>
                                        </p:tgtEl>
                                        <p:attrNameLst>
                                          <p:attrName>style.opacity</p:attrName>
                                        </p:attrNameLst>
                                      </p:cBhvr>
                                      <p:to>
                                        <p:strVal val="0.5"/>
                                      </p:to>
                                    </p:set>
                                    <p:animEffect filter="image" prLst="opacity: 0.5">
                                      <p:cBhvr rctx="IE">
                                        <p:cTn id="136" dur="indefinite"/>
                                        <p:tgtEl>
                                          <p:spTgt spid="21"/>
                                        </p:tgtEl>
                                      </p:cBhvr>
                                    </p:animEffect>
                                  </p:childTnLst>
                                </p:cTn>
                              </p:par>
                              <p:par>
                                <p:cTn id="137" presetID="9" presetClass="emph" presetSubtype="0" nodeType="withEffect">
                                  <p:stCondLst>
                                    <p:cond delay="0"/>
                                  </p:stCondLst>
                                  <p:childTnLst>
                                    <p:set>
                                      <p:cBhvr rctx="PPT">
                                        <p:cTn id="138" dur="indefinite"/>
                                        <p:tgtEl>
                                          <p:spTgt spid="26"/>
                                        </p:tgtEl>
                                        <p:attrNameLst>
                                          <p:attrName>style.opacity</p:attrName>
                                        </p:attrNameLst>
                                      </p:cBhvr>
                                      <p:to>
                                        <p:strVal val="0.5"/>
                                      </p:to>
                                    </p:set>
                                    <p:animEffect filter="image" prLst="opacity: 0.5">
                                      <p:cBhvr rctx="IE">
                                        <p:cTn id="139" dur="indefinite"/>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Machines</a:t>
            </a:r>
            <a:endParaRPr lang="en-US" dirty="0"/>
          </a:p>
        </p:txBody>
      </p:sp>
    </p:spTree>
    <p:extLst>
      <p:ext uri="{BB962C8B-B14F-4D97-AF65-F5344CB8AC3E}">
        <p14:creationId xmlns:p14="http://schemas.microsoft.com/office/powerpoint/2010/main" val="33396109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890630" y="3665157"/>
            <a:ext cx="6410741" cy="2423127"/>
          </a:xfrm>
        </p:spPr>
        <p:txBody>
          <a:bodyPr/>
          <a:lstStyle/>
          <a:p>
            <a:pPr marL="571500" indent="-571500">
              <a:buClr>
                <a:srgbClr val="92D050"/>
              </a:buClr>
              <a:buFont typeface="Wingdings" panose="05000000000000000000" pitchFamily="2" charset="2"/>
              <a:buChar char="à"/>
            </a:pPr>
            <a:r>
              <a:rPr lang="en-US" sz="2800" dirty="0"/>
              <a:t>Launch Windows Server and Linux in minutes</a:t>
            </a:r>
          </a:p>
          <a:p>
            <a:pPr marL="571500" indent="-571500">
              <a:buClr>
                <a:srgbClr val="92D050"/>
              </a:buClr>
              <a:buFont typeface="Wingdings" panose="05000000000000000000" pitchFamily="2" charset="2"/>
              <a:buChar char="à"/>
            </a:pPr>
            <a:r>
              <a:rPr lang="en-US" sz="2800" dirty="0"/>
              <a:t>Scale from 1 to 1000s of VM Instances</a:t>
            </a:r>
          </a:p>
          <a:p>
            <a:pPr marL="571500" indent="-571500">
              <a:buClr>
                <a:srgbClr val="92D050"/>
              </a:buClr>
              <a:buFont typeface="Wingdings" panose="05000000000000000000" pitchFamily="2" charset="2"/>
              <a:buChar char="à"/>
            </a:pPr>
            <a:r>
              <a:rPr lang="en-US" sz="2800" dirty="0">
                <a:sym typeface="Wingdings" panose="05000000000000000000" pitchFamily="2" charset="2"/>
              </a:rPr>
              <a:t>Save money with per-minute billing</a:t>
            </a:r>
          </a:p>
          <a:p>
            <a:pPr marL="571500" indent="-571500">
              <a:buClr>
                <a:srgbClr val="92D050"/>
              </a:buClr>
              <a:buFont typeface="Wingdings" panose="05000000000000000000" pitchFamily="2" charset="2"/>
              <a:buChar char="à"/>
            </a:pPr>
            <a:r>
              <a:rPr lang="en-US" sz="2800" dirty="0">
                <a:sym typeface="Wingdings" panose="05000000000000000000" pitchFamily="2" charset="2"/>
              </a:rPr>
              <a:t>Open and </a:t>
            </a:r>
            <a:r>
              <a:rPr lang="en-US" sz="2800" dirty="0" smtClean="0">
                <a:sym typeface="Wingdings" panose="05000000000000000000" pitchFamily="2" charset="2"/>
              </a:rPr>
              <a:t>extensible</a:t>
            </a:r>
            <a:endParaRPr lang="en-US" sz="3200" dirty="0"/>
          </a:p>
        </p:txBody>
      </p:sp>
      <p:sp>
        <p:nvSpPr>
          <p:cNvPr id="5" name="Title 4"/>
          <p:cNvSpPr>
            <a:spLocks noGrp="1"/>
          </p:cNvSpPr>
          <p:nvPr>
            <p:ph type="title"/>
          </p:nvPr>
        </p:nvSpPr>
        <p:spPr>
          <a:prstGeom prst="rect">
            <a:avLst/>
          </a:prstGeom>
        </p:spPr>
        <p:txBody>
          <a:bodyPr>
            <a:normAutofit fontScale="90000"/>
          </a:bodyPr>
          <a:lstStyle/>
          <a:p>
            <a:r>
              <a:rPr lang="en-US" sz="6600" dirty="0" smtClean="0">
                <a:solidFill>
                  <a:schemeClr val="bg2"/>
                </a:solidFill>
              </a:rPr>
              <a:t>Azure </a:t>
            </a:r>
            <a:r>
              <a:rPr lang="en-US" altLang="zh-CN" sz="6600" dirty="0" smtClean="0">
                <a:solidFill>
                  <a:schemeClr val="bg2"/>
                </a:solidFill>
              </a:rPr>
              <a:t>Virtual Machines</a:t>
            </a:r>
            <a:endParaRPr lang="en-US" sz="6600" dirty="0">
              <a:solidFill>
                <a:schemeClr val="bg2"/>
              </a:solidFill>
            </a:endParaRPr>
          </a:p>
        </p:txBody>
      </p:sp>
    </p:spTree>
    <p:extLst>
      <p:ext uri="{BB962C8B-B14F-4D97-AF65-F5344CB8AC3E}">
        <p14:creationId xmlns:p14="http://schemas.microsoft.com/office/powerpoint/2010/main" val="41316997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idx="4294967295"/>
          </p:nvPr>
        </p:nvSpPr>
        <p:spPr>
          <a:xfrm>
            <a:off x="509457" y="159194"/>
            <a:ext cx="11080750" cy="957263"/>
          </a:xfrm>
          <a:prstGeom prst="rect">
            <a:avLst/>
          </a:prstGeom>
        </p:spPr>
        <p:txBody>
          <a:bodyPr/>
          <a:lstStyle/>
          <a:p>
            <a:r>
              <a:rPr lang="en-US" dirty="0" smtClean="0"/>
              <a:t>Provisioning VM</a:t>
            </a:r>
            <a:endParaRPr lang="en-US" dirty="0"/>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302458"/>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4528755" y="4417834"/>
            <a:ext cx="2794641" cy="1969770"/>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General Purpose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a:t>
            </a:r>
            <a:r>
              <a:rPr lang="en-US" sz="2000" dirty="0" smtClean="0">
                <a:gradFill>
                  <a:gsLst>
                    <a:gs pos="0">
                      <a:srgbClr val="292929">
                        <a:lumMod val="90000"/>
                        <a:lumOff val="10000"/>
                      </a:srgbClr>
                    </a:gs>
                    <a:gs pos="86000">
                      <a:srgbClr val="292929">
                        <a:lumMod val="90000"/>
                        <a:lumOff val="10000"/>
                      </a:srgbClr>
                    </a:gs>
                  </a:gsLst>
                  <a:lin ang="5400000" scaled="0"/>
                </a:gradFill>
              </a:rPr>
              <a:t>Basic</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a:t>
            </a:r>
            <a:r>
              <a:rPr lang="en-US" sz="2000" dirty="0" smtClean="0">
                <a:gradFill>
                  <a:gsLst>
                    <a:gs pos="0">
                      <a:srgbClr val="292929">
                        <a:lumMod val="90000"/>
                        <a:lumOff val="10000"/>
                      </a:srgbClr>
                    </a:gs>
                    <a:gs pos="86000">
                      <a:srgbClr val="292929">
                        <a:lumMod val="90000"/>
                        <a:lumOff val="10000"/>
                      </a:srgbClr>
                    </a:gs>
                  </a:gsLst>
                  <a:lin ang="5400000" scaled="0"/>
                </a:gradFill>
              </a:rPr>
              <a:t>Standard</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Optimized Compute</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Performance Optimized</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Network Optimized</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2858559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8120" y="228934"/>
            <a:ext cx="11080750" cy="957263"/>
          </a:xfrm>
          <a:prstGeom prst="rect">
            <a:avLst/>
          </a:prstGeom>
        </p:spPr>
        <p:txBody>
          <a:bodyPr/>
          <a:lstStyle/>
          <a:p>
            <a:r>
              <a:rPr lang="en-US" dirty="0" smtClean="0"/>
              <a:t>VM Gallery</a:t>
            </a:r>
            <a:endParaRPr lang="en-US" dirty="0"/>
          </a:p>
        </p:txBody>
      </p:sp>
      <p:sp>
        <p:nvSpPr>
          <p:cNvPr id="5"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cap="all" dirty="0" smtClean="0"/>
              <a:t>A collection of prebuilt images for various workloads</a:t>
            </a:r>
            <a:endParaRPr lang="en-US" sz="2400" b="1" cap="all" dirty="0"/>
          </a:p>
        </p:txBody>
      </p:sp>
      <p:grpSp>
        <p:nvGrpSpPr>
          <p:cNvPr id="44" name="Group 43"/>
          <p:cNvGrpSpPr/>
          <p:nvPr/>
        </p:nvGrpSpPr>
        <p:grpSpPr>
          <a:xfrm>
            <a:off x="1689897" y="1786284"/>
            <a:ext cx="1600956" cy="1318108"/>
            <a:chOff x="1689897" y="1786284"/>
            <a:chExt cx="1600956" cy="1318108"/>
          </a:xfrm>
        </p:grpSpPr>
        <p:pic>
          <p:nvPicPr>
            <p:cNvPr id="8" name="Picture 7"/>
            <p:cNvPicPr>
              <a:picLocks noChangeAspect="1"/>
            </p:cNvPicPr>
            <p:nvPr/>
          </p:nvPicPr>
          <p:blipFill>
            <a:blip r:embed="rId3"/>
            <a:stretch>
              <a:fillRect/>
            </a:stretch>
          </p:blipFill>
          <p:spPr>
            <a:xfrm>
              <a:off x="1831321" y="1786284"/>
              <a:ext cx="1318108" cy="1318108"/>
            </a:xfrm>
            <a:prstGeom prst="rect">
              <a:avLst/>
            </a:prstGeom>
          </p:spPr>
        </p:pic>
        <p:sp>
          <p:nvSpPr>
            <p:cNvPr id="14" name="Rectangle 13"/>
            <p:cNvSpPr/>
            <p:nvPr/>
          </p:nvSpPr>
          <p:spPr>
            <a:xfrm>
              <a:off x="1689897" y="2852091"/>
              <a:ext cx="1600956" cy="230832"/>
            </a:xfrm>
            <a:prstGeom prst="rect">
              <a:avLst/>
            </a:prstGeom>
          </p:spPr>
          <p:txBody>
            <a:bodyPr wrap="square">
              <a:spAutoFit/>
            </a:bodyPr>
            <a:lstStyle/>
            <a:p>
              <a:pPr algn="ctr"/>
              <a:r>
                <a:rPr lang="pt-BR" sz="900" dirty="0">
                  <a:solidFill>
                    <a:schemeClr val="bg1"/>
                  </a:solidFill>
                  <a:latin typeface="+mj-lt"/>
                </a:rPr>
                <a:t>Windows </a:t>
              </a:r>
              <a:r>
                <a:rPr lang="pt-BR" sz="900" dirty="0" smtClean="0">
                  <a:solidFill>
                    <a:schemeClr val="bg1"/>
                  </a:solidFill>
                  <a:latin typeface="+mj-lt"/>
                </a:rPr>
                <a:t>Server 2012 R2</a:t>
              </a:r>
              <a:endParaRPr lang="en-US" sz="900" dirty="0">
                <a:solidFill>
                  <a:schemeClr val="bg1"/>
                </a:solidFill>
                <a:latin typeface="+mj-lt"/>
              </a:endParaRPr>
            </a:p>
          </p:txBody>
        </p:sp>
      </p:grpSp>
      <p:grpSp>
        <p:nvGrpSpPr>
          <p:cNvPr id="45" name="Group 44"/>
          <p:cNvGrpSpPr/>
          <p:nvPr/>
        </p:nvGrpSpPr>
        <p:grpSpPr>
          <a:xfrm>
            <a:off x="3220141" y="1786284"/>
            <a:ext cx="1459532" cy="1318108"/>
            <a:chOff x="3220141" y="1786284"/>
            <a:chExt cx="1459532" cy="1318108"/>
          </a:xfrm>
        </p:grpSpPr>
        <p:pic>
          <p:nvPicPr>
            <p:cNvPr id="15" name="Picture 14"/>
            <p:cNvPicPr>
              <a:picLocks noChangeAspect="1"/>
            </p:cNvPicPr>
            <p:nvPr/>
          </p:nvPicPr>
          <p:blipFill>
            <a:blip r:embed="rId4"/>
            <a:stretch>
              <a:fillRect/>
            </a:stretch>
          </p:blipFill>
          <p:spPr>
            <a:xfrm>
              <a:off x="3282866" y="1786284"/>
              <a:ext cx="1318108" cy="1318108"/>
            </a:xfrm>
            <a:prstGeom prst="rect">
              <a:avLst/>
            </a:prstGeom>
          </p:spPr>
        </p:pic>
        <p:sp>
          <p:nvSpPr>
            <p:cNvPr id="16" name="Rectangle 15"/>
            <p:cNvSpPr/>
            <p:nvPr/>
          </p:nvSpPr>
          <p:spPr>
            <a:xfrm>
              <a:off x="3220141" y="2840892"/>
              <a:ext cx="1459532" cy="230832"/>
            </a:xfrm>
            <a:prstGeom prst="rect">
              <a:avLst/>
            </a:prstGeom>
          </p:spPr>
          <p:txBody>
            <a:bodyPr wrap="square">
              <a:spAutoFit/>
            </a:bodyPr>
            <a:lstStyle/>
            <a:p>
              <a:pPr algn="ctr"/>
              <a:r>
                <a:rPr lang="en-US" sz="900" dirty="0">
                  <a:solidFill>
                    <a:schemeClr val="bg1"/>
                  </a:solidFill>
                  <a:latin typeface="+mj-lt"/>
                </a:rPr>
                <a:t>Ubuntu Server 14.04 LTS</a:t>
              </a:r>
            </a:p>
          </p:txBody>
        </p:sp>
      </p:grpSp>
      <p:grpSp>
        <p:nvGrpSpPr>
          <p:cNvPr id="46" name="Group 45"/>
          <p:cNvGrpSpPr/>
          <p:nvPr/>
        </p:nvGrpSpPr>
        <p:grpSpPr>
          <a:xfrm>
            <a:off x="4708625" y="1786284"/>
            <a:ext cx="1459532" cy="1318109"/>
            <a:chOff x="4708625" y="1786284"/>
            <a:chExt cx="1459532" cy="1318109"/>
          </a:xfrm>
        </p:grpSpPr>
        <p:pic>
          <p:nvPicPr>
            <p:cNvPr id="17" name="Picture 16"/>
            <p:cNvPicPr>
              <a:picLocks noChangeAspect="1"/>
            </p:cNvPicPr>
            <p:nvPr/>
          </p:nvPicPr>
          <p:blipFill>
            <a:blip r:embed="rId5"/>
            <a:stretch>
              <a:fillRect/>
            </a:stretch>
          </p:blipFill>
          <p:spPr>
            <a:xfrm>
              <a:off x="4734411" y="1786284"/>
              <a:ext cx="1318109" cy="1318109"/>
            </a:xfrm>
            <a:prstGeom prst="rect">
              <a:avLst/>
            </a:prstGeom>
          </p:spPr>
        </p:pic>
        <p:sp>
          <p:nvSpPr>
            <p:cNvPr id="18" name="Rectangle 17"/>
            <p:cNvSpPr/>
            <p:nvPr/>
          </p:nvSpPr>
          <p:spPr>
            <a:xfrm>
              <a:off x="4708625" y="2852657"/>
              <a:ext cx="1459532" cy="230832"/>
            </a:xfrm>
            <a:prstGeom prst="rect">
              <a:avLst/>
            </a:prstGeom>
          </p:spPr>
          <p:txBody>
            <a:bodyPr wrap="square">
              <a:spAutoFit/>
            </a:bodyPr>
            <a:lstStyle/>
            <a:p>
              <a:pPr algn="ctr"/>
              <a:r>
                <a:rPr lang="en-US" sz="900" dirty="0" err="1" smtClean="0">
                  <a:solidFill>
                    <a:schemeClr val="bg1"/>
                  </a:solidFill>
                  <a:latin typeface="+mj-lt"/>
                </a:rPr>
                <a:t>CentOS</a:t>
              </a:r>
              <a:r>
                <a:rPr lang="en-US" sz="900" dirty="0" smtClean="0">
                  <a:solidFill>
                    <a:schemeClr val="bg1"/>
                  </a:solidFill>
                  <a:latin typeface="+mj-lt"/>
                </a:rPr>
                <a:t> 6.5</a:t>
              </a:r>
              <a:endParaRPr lang="en-US" sz="900" dirty="0">
                <a:solidFill>
                  <a:schemeClr val="bg1"/>
                </a:solidFill>
                <a:latin typeface="+mj-lt"/>
              </a:endParaRPr>
            </a:p>
          </p:txBody>
        </p:sp>
      </p:grpSp>
      <p:grpSp>
        <p:nvGrpSpPr>
          <p:cNvPr id="47" name="Group 46"/>
          <p:cNvGrpSpPr/>
          <p:nvPr/>
        </p:nvGrpSpPr>
        <p:grpSpPr>
          <a:xfrm>
            <a:off x="6110254" y="1786284"/>
            <a:ext cx="1559195" cy="1325430"/>
            <a:chOff x="6110254" y="1786284"/>
            <a:chExt cx="1559195" cy="1325430"/>
          </a:xfrm>
        </p:grpSpPr>
        <p:pic>
          <p:nvPicPr>
            <p:cNvPr id="19" name="Picture 18"/>
            <p:cNvPicPr>
              <a:picLocks noChangeAspect="1"/>
            </p:cNvPicPr>
            <p:nvPr/>
          </p:nvPicPr>
          <p:blipFill>
            <a:blip r:embed="rId6"/>
            <a:stretch>
              <a:fillRect/>
            </a:stretch>
          </p:blipFill>
          <p:spPr>
            <a:xfrm>
              <a:off x="6185957" y="1786284"/>
              <a:ext cx="1318109" cy="1318109"/>
            </a:xfrm>
            <a:prstGeom prst="rect">
              <a:avLst/>
            </a:prstGeom>
          </p:spPr>
        </p:pic>
        <p:sp>
          <p:nvSpPr>
            <p:cNvPr id="20" name="Rectangle 19"/>
            <p:cNvSpPr/>
            <p:nvPr/>
          </p:nvSpPr>
          <p:spPr>
            <a:xfrm>
              <a:off x="6110254" y="2742382"/>
              <a:ext cx="1559195" cy="369332"/>
            </a:xfrm>
            <a:prstGeom prst="rect">
              <a:avLst/>
            </a:prstGeom>
          </p:spPr>
          <p:txBody>
            <a:bodyPr wrap="square">
              <a:spAutoFit/>
            </a:bodyPr>
            <a:lstStyle/>
            <a:p>
              <a:pPr algn="ctr"/>
              <a:r>
                <a:rPr lang="en-US" sz="900" dirty="0" smtClean="0">
                  <a:solidFill>
                    <a:schemeClr val="bg1"/>
                  </a:solidFill>
                  <a:latin typeface="+mj-lt"/>
                </a:rPr>
                <a:t>SUSE Linux </a:t>
              </a:r>
            </a:p>
            <a:p>
              <a:pPr algn="ctr"/>
              <a:r>
                <a:rPr lang="en-US" altLang="zh-CN" sz="900" dirty="0" smtClean="0">
                  <a:solidFill>
                    <a:schemeClr val="bg1"/>
                  </a:solidFill>
                  <a:latin typeface="+mj-lt"/>
                </a:rPr>
                <a:t>Enterprise Server</a:t>
              </a:r>
              <a:endParaRPr lang="en-US" sz="900" dirty="0">
                <a:solidFill>
                  <a:schemeClr val="bg1"/>
                </a:solidFill>
                <a:latin typeface="+mj-lt"/>
              </a:endParaRPr>
            </a:p>
          </p:txBody>
        </p:sp>
      </p:grpSp>
      <p:grpSp>
        <p:nvGrpSpPr>
          <p:cNvPr id="48" name="Group 47"/>
          <p:cNvGrpSpPr/>
          <p:nvPr/>
        </p:nvGrpSpPr>
        <p:grpSpPr>
          <a:xfrm>
            <a:off x="8958953" y="1807643"/>
            <a:ext cx="1559195" cy="1318109"/>
            <a:chOff x="7518855" y="1786284"/>
            <a:chExt cx="1559195" cy="1318109"/>
          </a:xfrm>
        </p:grpSpPr>
        <p:pic>
          <p:nvPicPr>
            <p:cNvPr id="21" name="Picture 20"/>
            <p:cNvPicPr>
              <a:picLocks noChangeAspect="1"/>
            </p:cNvPicPr>
            <p:nvPr/>
          </p:nvPicPr>
          <p:blipFill>
            <a:blip r:embed="rId7"/>
            <a:stretch>
              <a:fillRect/>
            </a:stretch>
          </p:blipFill>
          <p:spPr>
            <a:xfrm>
              <a:off x="7637503" y="1786284"/>
              <a:ext cx="1318109" cy="1318109"/>
            </a:xfrm>
            <a:prstGeom prst="rect">
              <a:avLst/>
            </a:prstGeom>
          </p:spPr>
        </p:pic>
        <p:sp>
          <p:nvSpPr>
            <p:cNvPr id="22" name="Rectangle 21"/>
            <p:cNvSpPr/>
            <p:nvPr/>
          </p:nvSpPr>
          <p:spPr>
            <a:xfrm>
              <a:off x="7518855" y="2843662"/>
              <a:ext cx="1559195" cy="230832"/>
            </a:xfrm>
            <a:prstGeom prst="rect">
              <a:avLst/>
            </a:prstGeom>
          </p:spPr>
          <p:txBody>
            <a:bodyPr wrap="square">
              <a:spAutoFit/>
            </a:bodyPr>
            <a:lstStyle/>
            <a:p>
              <a:pPr algn="ctr"/>
              <a:r>
                <a:rPr lang="en-US" sz="900" dirty="0" smtClean="0">
                  <a:solidFill>
                    <a:schemeClr val="bg1"/>
                  </a:solidFill>
                  <a:latin typeface="+mj-lt"/>
                </a:rPr>
                <a:t>Oracle Linux 6.4.0.0.0</a:t>
              </a:r>
              <a:endParaRPr lang="en-US" sz="900" dirty="0">
                <a:solidFill>
                  <a:schemeClr val="bg1"/>
                </a:solidFill>
                <a:latin typeface="+mj-lt"/>
              </a:endParaRPr>
            </a:p>
          </p:txBody>
        </p:sp>
      </p:grpSp>
      <p:grpSp>
        <p:nvGrpSpPr>
          <p:cNvPr id="60" name="Group 59"/>
          <p:cNvGrpSpPr/>
          <p:nvPr/>
        </p:nvGrpSpPr>
        <p:grpSpPr>
          <a:xfrm>
            <a:off x="8958953" y="4660076"/>
            <a:ext cx="1559195" cy="1321875"/>
            <a:chOff x="8958953" y="4660076"/>
            <a:chExt cx="1559195" cy="1321875"/>
          </a:xfrm>
        </p:grpSpPr>
        <p:pic>
          <p:nvPicPr>
            <p:cNvPr id="23" name="Picture 22"/>
            <p:cNvPicPr>
              <a:picLocks noChangeAspect="1"/>
            </p:cNvPicPr>
            <p:nvPr/>
          </p:nvPicPr>
          <p:blipFill>
            <a:blip r:embed="rId3">
              <a:duotone>
                <a:schemeClr val="accent6">
                  <a:shade val="45000"/>
                  <a:satMod val="135000"/>
                </a:schemeClr>
                <a:prstClr val="white"/>
              </a:duotone>
            </a:blip>
            <a:stretch>
              <a:fillRect/>
            </a:stretch>
          </p:blipFill>
          <p:spPr>
            <a:xfrm>
              <a:off x="9078050" y="4660076"/>
              <a:ext cx="1318108" cy="1318108"/>
            </a:xfrm>
            <a:prstGeom prst="rect">
              <a:avLst/>
            </a:prstGeom>
          </p:spPr>
        </p:pic>
        <p:sp>
          <p:nvSpPr>
            <p:cNvPr id="24" name="Rectangle 23"/>
            <p:cNvSpPr/>
            <p:nvPr/>
          </p:nvSpPr>
          <p:spPr>
            <a:xfrm>
              <a:off x="8958953" y="5751119"/>
              <a:ext cx="1559195" cy="230832"/>
            </a:xfrm>
            <a:prstGeom prst="rect">
              <a:avLst/>
            </a:prstGeom>
          </p:spPr>
          <p:txBody>
            <a:bodyPr wrap="square">
              <a:spAutoFit/>
            </a:bodyPr>
            <a:lstStyle/>
            <a:p>
              <a:pPr algn="ctr"/>
              <a:r>
                <a:rPr lang="en-US" altLang="zh-CN" sz="900" dirty="0" smtClean="0">
                  <a:solidFill>
                    <a:schemeClr val="bg1"/>
                  </a:solidFill>
                  <a:latin typeface="+mj-lt"/>
                </a:rPr>
                <a:t>Windows 8.1 Enterprise</a:t>
              </a:r>
              <a:endParaRPr lang="en-US" sz="900" dirty="0">
                <a:solidFill>
                  <a:schemeClr val="bg1"/>
                </a:solidFill>
                <a:latin typeface="+mj-lt"/>
              </a:endParaRPr>
            </a:p>
          </p:txBody>
        </p:sp>
      </p:grpSp>
      <p:grpSp>
        <p:nvGrpSpPr>
          <p:cNvPr id="49" name="Group 48"/>
          <p:cNvGrpSpPr/>
          <p:nvPr/>
        </p:nvGrpSpPr>
        <p:grpSpPr>
          <a:xfrm>
            <a:off x="1674726" y="3224402"/>
            <a:ext cx="1600956" cy="1318109"/>
            <a:chOff x="1674726" y="3224402"/>
            <a:chExt cx="1600956" cy="1318109"/>
          </a:xfrm>
        </p:grpSpPr>
        <p:pic>
          <p:nvPicPr>
            <p:cNvPr id="9" name="Picture 8"/>
            <p:cNvPicPr>
              <a:picLocks noChangeAspect="1"/>
            </p:cNvPicPr>
            <p:nvPr/>
          </p:nvPicPr>
          <p:blipFill>
            <a:blip r:embed="rId8"/>
            <a:stretch>
              <a:fillRect/>
            </a:stretch>
          </p:blipFill>
          <p:spPr>
            <a:xfrm>
              <a:off x="1831321" y="3224402"/>
              <a:ext cx="1318109" cy="1318109"/>
            </a:xfrm>
            <a:prstGeom prst="rect">
              <a:avLst/>
            </a:prstGeom>
          </p:spPr>
        </p:pic>
        <p:sp>
          <p:nvSpPr>
            <p:cNvPr id="25" name="Rectangle 24"/>
            <p:cNvSpPr/>
            <p:nvPr/>
          </p:nvSpPr>
          <p:spPr>
            <a:xfrm>
              <a:off x="1674726" y="4308137"/>
              <a:ext cx="1600956" cy="230832"/>
            </a:xfrm>
            <a:prstGeom prst="rect">
              <a:avLst/>
            </a:prstGeom>
          </p:spPr>
          <p:txBody>
            <a:bodyPr wrap="square">
              <a:spAutoFit/>
            </a:bodyPr>
            <a:lstStyle/>
            <a:p>
              <a:pPr algn="ctr"/>
              <a:r>
                <a:rPr lang="pt-BR" sz="900" dirty="0" smtClean="0">
                  <a:solidFill>
                    <a:schemeClr val="bg1"/>
                  </a:solidFill>
                  <a:latin typeface="+mj-lt"/>
                </a:rPr>
                <a:t>SQL </a:t>
              </a:r>
              <a:r>
                <a:rPr lang="en-US" altLang="zh-CN" sz="900" dirty="0" smtClean="0">
                  <a:solidFill>
                    <a:schemeClr val="bg1"/>
                  </a:solidFill>
                  <a:latin typeface="+mj-lt"/>
                </a:rPr>
                <a:t>Server 2014 Standard</a:t>
              </a:r>
              <a:endParaRPr lang="en-US" sz="900" dirty="0">
                <a:solidFill>
                  <a:schemeClr val="bg1"/>
                </a:solidFill>
                <a:latin typeface="+mj-lt"/>
              </a:endParaRPr>
            </a:p>
          </p:txBody>
        </p:sp>
      </p:grpSp>
      <p:grpSp>
        <p:nvGrpSpPr>
          <p:cNvPr id="50" name="Group 49"/>
          <p:cNvGrpSpPr/>
          <p:nvPr/>
        </p:nvGrpSpPr>
        <p:grpSpPr>
          <a:xfrm>
            <a:off x="3149429" y="3224402"/>
            <a:ext cx="1600956" cy="1320942"/>
            <a:chOff x="3149429" y="3224402"/>
            <a:chExt cx="1600956" cy="1320942"/>
          </a:xfrm>
        </p:grpSpPr>
        <p:pic>
          <p:nvPicPr>
            <p:cNvPr id="13" name="Picture 12"/>
            <p:cNvPicPr>
              <a:picLocks noChangeAspect="1"/>
            </p:cNvPicPr>
            <p:nvPr/>
          </p:nvPicPr>
          <p:blipFill>
            <a:blip r:embed="rId9"/>
            <a:stretch>
              <a:fillRect/>
            </a:stretch>
          </p:blipFill>
          <p:spPr>
            <a:xfrm>
              <a:off x="3282866" y="3224402"/>
              <a:ext cx="1320942" cy="1320942"/>
            </a:xfrm>
            <a:prstGeom prst="rect">
              <a:avLst/>
            </a:prstGeom>
          </p:spPr>
        </p:pic>
        <p:sp>
          <p:nvSpPr>
            <p:cNvPr id="26" name="Rectangle 25"/>
            <p:cNvSpPr/>
            <p:nvPr/>
          </p:nvSpPr>
          <p:spPr>
            <a:xfrm>
              <a:off x="3149429" y="4298873"/>
              <a:ext cx="1600956" cy="230832"/>
            </a:xfrm>
            <a:prstGeom prst="rect">
              <a:avLst/>
            </a:prstGeom>
          </p:spPr>
          <p:txBody>
            <a:bodyPr wrap="square">
              <a:spAutoFit/>
            </a:bodyPr>
            <a:lstStyle/>
            <a:p>
              <a:pPr algn="ctr"/>
              <a:r>
                <a:rPr lang="en-US" altLang="zh-CN" sz="900" dirty="0" smtClean="0">
                  <a:solidFill>
                    <a:schemeClr val="bg1"/>
                  </a:solidFill>
                  <a:latin typeface="+mj-lt"/>
                </a:rPr>
                <a:t>Oracle Database 11g R2</a:t>
              </a:r>
              <a:endParaRPr lang="en-US" sz="900" dirty="0">
                <a:solidFill>
                  <a:schemeClr val="bg1"/>
                </a:solidFill>
                <a:latin typeface="+mj-lt"/>
              </a:endParaRPr>
            </a:p>
          </p:txBody>
        </p:sp>
      </p:grpSp>
      <p:grpSp>
        <p:nvGrpSpPr>
          <p:cNvPr id="51" name="Group 50"/>
          <p:cNvGrpSpPr/>
          <p:nvPr/>
        </p:nvGrpSpPr>
        <p:grpSpPr>
          <a:xfrm>
            <a:off x="4584482" y="3224402"/>
            <a:ext cx="1600956" cy="1321217"/>
            <a:chOff x="4584482" y="3224402"/>
            <a:chExt cx="1600956" cy="1321217"/>
          </a:xfrm>
        </p:grpSpPr>
        <p:pic>
          <p:nvPicPr>
            <p:cNvPr id="12" name="Picture 11"/>
            <p:cNvPicPr>
              <a:picLocks noChangeAspect="1"/>
            </p:cNvPicPr>
            <p:nvPr/>
          </p:nvPicPr>
          <p:blipFill>
            <a:blip r:embed="rId10"/>
            <a:stretch>
              <a:fillRect/>
            </a:stretch>
          </p:blipFill>
          <p:spPr>
            <a:xfrm>
              <a:off x="4734411" y="3224402"/>
              <a:ext cx="1318109" cy="1318109"/>
            </a:xfrm>
            <a:prstGeom prst="rect">
              <a:avLst/>
            </a:prstGeom>
          </p:spPr>
        </p:pic>
        <p:sp>
          <p:nvSpPr>
            <p:cNvPr id="27" name="Rectangle 26"/>
            <p:cNvSpPr/>
            <p:nvPr/>
          </p:nvSpPr>
          <p:spPr>
            <a:xfrm>
              <a:off x="4584482" y="4314787"/>
              <a:ext cx="1600956" cy="230832"/>
            </a:xfrm>
            <a:prstGeom prst="rect">
              <a:avLst/>
            </a:prstGeom>
          </p:spPr>
          <p:txBody>
            <a:bodyPr wrap="square">
              <a:spAutoFit/>
            </a:bodyPr>
            <a:lstStyle/>
            <a:p>
              <a:pPr algn="ctr"/>
              <a:r>
                <a:rPr lang="en-US" altLang="zh-CN" sz="900" dirty="0" smtClean="0">
                  <a:solidFill>
                    <a:schemeClr val="bg1"/>
                  </a:solidFill>
                  <a:latin typeface="+mj-lt"/>
                </a:rPr>
                <a:t>BizTalk Server 2013</a:t>
              </a:r>
              <a:endParaRPr lang="en-US" sz="900" dirty="0">
                <a:solidFill>
                  <a:schemeClr val="bg1"/>
                </a:solidFill>
                <a:latin typeface="+mj-lt"/>
              </a:endParaRPr>
            </a:p>
          </p:txBody>
        </p:sp>
      </p:grpSp>
      <p:grpSp>
        <p:nvGrpSpPr>
          <p:cNvPr id="52" name="Group 51"/>
          <p:cNvGrpSpPr/>
          <p:nvPr/>
        </p:nvGrpSpPr>
        <p:grpSpPr>
          <a:xfrm>
            <a:off x="6061936" y="3226447"/>
            <a:ext cx="1600956" cy="1318897"/>
            <a:chOff x="6061936" y="3226447"/>
            <a:chExt cx="1600956" cy="1318897"/>
          </a:xfrm>
        </p:grpSpPr>
        <p:pic>
          <p:nvPicPr>
            <p:cNvPr id="10" name="Picture 9"/>
            <p:cNvPicPr>
              <a:picLocks noChangeAspect="1"/>
            </p:cNvPicPr>
            <p:nvPr/>
          </p:nvPicPr>
          <p:blipFill>
            <a:blip r:embed="rId11"/>
            <a:stretch>
              <a:fillRect/>
            </a:stretch>
          </p:blipFill>
          <p:spPr>
            <a:xfrm>
              <a:off x="6183123" y="3226447"/>
              <a:ext cx="1318897" cy="1318897"/>
            </a:xfrm>
            <a:prstGeom prst="rect">
              <a:avLst/>
            </a:prstGeom>
          </p:spPr>
        </p:pic>
        <p:sp>
          <p:nvSpPr>
            <p:cNvPr id="28" name="Rectangle 27"/>
            <p:cNvSpPr/>
            <p:nvPr/>
          </p:nvSpPr>
          <p:spPr>
            <a:xfrm>
              <a:off x="6061936" y="4308137"/>
              <a:ext cx="1600956" cy="230832"/>
            </a:xfrm>
            <a:prstGeom prst="rect">
              <a:avLst/>
            </a:prstGeom>
          </p:spPr>
          <p:txBody>
            <a:bodyPr wrap="square">
              <a:spAutoFit/>
            </a:bodyPr>
            <a:lstStyle/>
            <a:p>
              <a:pPr algn="ctr"/>
              <a:r>
                <a:rPr lang="en-US" altLang="zh-CN" sz="900" dirty="0" smtClean="0">
                  <a:solidFill>
                    <a:schemeClr val="bg1"/>
                  </a:solidFill>
                  <a:latin typeface="+mj-lt"/>
                </a:rPr>
                <a:t>SharePoint Server Farm</a:t>
              </a:r>
              <a:endParaRPr lang="en-US" sz="900" dirty="0">
                <a:solidFill>
                  <a:schemeClr val="bg1"/>
                </a:solidFill>
                <a:latin typeface="+mj-lt"/>
              </a:endParaRPr>
            </a:p>
          </p:txBody>
        </p:sp>
      </p:grpSp>
      <p:grpSp>
        <p:nvGrpSpPr>
          <p:cNvPr id="53" name="Group 52"/>
          <p:cNvGrpSpPr/>
          <p:nvPr/>
        </p:nvGrpSpPr>
        <p:grpSpPr>
          <a:xfrm>
            <a:off x="7509168" y="3226447"/>
            <a:ext cx="1600956" cy="1320101"/>
            <a:chOff x="7509168" y="3226447"/>
            <a:chExt cx="1600956" cy="1320101"/>
          </a:xfrm>
        </p:grpSpPr>
        <p:pic>
          <p:nvPicPr>
            <p:cNvPr id="29" name="Picture 28"/>
            <p:cNvPicPr>
              <a:picLocks noChangeAspect="1"/>
            </p:cNvPicPr>
            <p:nvPr/>
          </p:nvPicPr>
          <p:blipFill>
            <a:blip r:embed="rId12"/>
            <a:stretch>
              <a:fillRect/>
            </a:stretch>
          </p:blipFill>
          <p:spPr>
            <a:xfrm>
              <a:off x="7637503" y="3226447"/>
              <a:ext cx="1318897" cy="1318897"/>
            </a:xfrm>
            <a:prstGeom prst="rect">
              <a:avLst/>
            </a:prstGeom>
          </p:spPr>
        </p:pic>
        <p:sp>
          <p:nvSpPr>
            <p:cNvPr id="30" name="Rectangle 29"/>
            <p:cNvSpPr/>
            <p:nvPr/>
          </p:nvSpPr>
          <p:spPr>
            <a:xfrm>
              <a:off x="7509168" y="4177216"/>
              <a:ext cx="1600956" cy="369332"/>
            </a:xfrm>
            <a:prstGeom prst="rect">
              <a:avLst/>
            </a:prstGeom>
          </p:spPr>
          <p:txBody>
            <a:bodyPr wrap="square">
              <a:spAutoFit/>
            </a:bodyPr>
            <a:lstStyle/>
            <a:p>
              <a:pPr algn="ctr"/>
              <a:r>
                <a:rPr lang="en-US" altLang="zh-CN" sz="900" dirty="0" smtClean="0">
                  <a:solidFill>
                    <a:schemeClr val="bg1"/>
                  </a:solidFill>
                  <a:latin typeface="+mj-lt"/>
                </a:rPr>
                <a:t>Microsoft Dynamics </a:t>
              </a:r>
            </a:p>
            <a:p>
              <a:pPr algn="ctr"/>
              <a:r>
                <a:rPr lang="en-US" altLang="zh-CN" sz="900" dirty="0" smtClean="0">
                  <a:solidFill>
                    <a:schemeClr val="bg1"/>
                  </a:solidFill>
                  <a:latin typeface="+mj-lt"/>
                </a:rPr>
                <a:t>GP 2013</a:t>
              </a:r>
              <a:endParaRPr lang="en-US" sz="900" dirty="0">
                <a:solidFill>
                  <a:schemeClr val="bg1"/>
                </a:solidFill>
                <a:latin typeface="+mj-lt"/>
              </a:endParaRPr>
            </a:p>
          </p:txBody>
        </p:sp>
      </p:grpSp>
      <p:grpSp>
        <p:nvGrpSpPr>
          <p:cNvPr id="54" name="Group 53"/>
          <p:cNvGrpSpPr/>
          <p:nvPr/>
        </p:nvGrpSpPr>
        <p:grpSpPr>
          <a:xfrm>
            <a:off x="9078050" y="3228608"/>
            <a:ext cx="1316736" cy="1316736"/>
            <a:chOff x="9078050" y="3228608"/>
            <a:chExt cx="1316736" cy="1316736"/>
          </a:xfrm>
        </p:grpSpPr>
        <p:pic>
          <p:nvPicPr>
            <p:cNvPr id="31" name="Picture 30"/>
            <p:cNvPicPr>
              <a:picLocks noChangeAspect="1"/>
            </p:cNvPicPr>
            <p:nvPr/>
          </p:nvPicPr>
          <p:blipFill>
            <a:blip r:embed="rId13"/>
            <a:stretch>
              <a:fillRect/>
            </a:stretch>
          </p:blipFill>
          <p:spPr>
            <a:xfrm>
              <a:off x="9078050" y="3228608"/>
              <a:ext cx="1316736" cy="1316736"/>
            </a:xfrm>
            <a:prstGeom prst="rect">
              <a:avLst/>
            </a:prstGeom>
          </p:spPr>
        </p:pic>
        <p:sp>
          <p:nvSpPr>
            <p:cNvPr id="32" name="Rectangle 31"/>
            <p:cNvSpPr/>
            <p:nvPr/>
          </p:nvSpPr>
          <p:spPr>
            <a:xfrm>
              <a:off x="9110123" y="4255933"/>
              <a:ext cx="1231732" cy="230832"/>
            </a:xfrm>
            <a:prstGeom prst="rect">
              <a:avLst/>
            </a:prstGeom>
          </p:spPr>
          <p:txBody>
            <a:bodyPr wrap="square">
              <a:spAutoFit/>
            </a:bodyPr>
            <a:lstStyle/>
            <a:p>
              <a:pPr algn="ctr"/>
              <a:r>
                <a:rPr lang="en-US" altLang="zh-CN" sz="900" dirty="0" smtClean="0">
                  <a:solidFill>
                    <a:schemeClr val="bg1"/>
                  </a:solidFill>
                  <a:latin typeface="+mj-lt"/>
                </a:rPr>
                <a:t>Zulu 8</a:t>
              </a:r>
              <a:endParaRPr lang="en-US" sz="900" dirty="0">
                <a:solidFill>
                  <a:schemeClr val="bg1"/>
                </a:solidFill>
                <a:latin typeface="+mj-lt"/>
              </a:endParaRPr>
            </a:p>
          </p:txBody>
        </p:sp>
      </p:grpSp>
      <p:grpSp>
        <p:nvGrpSpPr>
          <p:cNvPr id="55" name="Group 54"/>
          <p:cNvGrpSpPr/>
          <p:nvPr/>
        </p:nvGrpSpPr>
        <p:grpSpPr>
          <a:xfrm>
            <a:off x="1689897" y="4662521"/>
            <a:ext cx="1600956" cy="1334769"/>
            <a:chOff x="1689897" y="4662521"/>
            <a:chExt cx="1600956" cy="1334769"/>
          </a:xfrm>
        </p:grpSpPr>
        <p:pic>
          <p:nvPicPr>
            <p:cNvPr id="34" name="Picture 33"/>
            <p:cNvPicPr>
              <a:picLocks noChangeAspect="1"/>
            </p:cNvPicPr>
            <p:nvPr/>
          </p:nvPicPr>
          <p:blipFill>
            <a:blip r:embed="rId14"/>
            <a:stretch>
              <a:fillRect/>
            </a:stretch>
          </p:blipFill>
          <p:spPr>
            <a:xfrm>
              <a:off x="1831321" y="4662521"/>
              <a:ext cx="1316736" cy="1316736"/>
            </a:xfrm>
            <a:prstGeom prst="rect">
              <a:avLst/>
            </a:prstGeom>
          </p:spPr>
        </p:pic>
        <p:sp>
          <p:nvSpPr>
            <p:cNvPr id="35" name="Rectangle 34"/>
            <p:cNvSpPr/>
            <p:nvPr/>
          </p:nvSpPr>
          <p:spPr>
            <a:xfrm>
              <a:off x="1689897" y="5627958"/>
              <a:ext cx="1600956" cy="369332"/>
            </a:xfrm>
            <a:prstGeom prst="rect">
              <a:avLst/>
            </a:prstGeom>
          </p:spPr>
          <p:txBody>
            <a:bodyPr wrap="square">
              <a:spAutoFit/>
            </a:bodyPr>
            <a:lstStyle/>
            <a:p>
              <a:pPr algn="ctr"/>
              <a:r>
                <a:rPr lang="en-US" sz="900" dirty="0" smtClean="0">
                  <a:solidFill>
                    <a:schemeClr val="bg1"/>
                  </a:solidFill>
                  <a:latin typeface="+mj-lt"/>
                </a:rPr>
                <a:t>SAP HA</a:t>
              </a:r>
              <a:r>
                <a:rPr lang="en-US" altLang="zh-CN" sz="900" dirty="0" smtClean="0">
                  <a:solidFill>
                    <a:schemeClr val="bg1"/>
                  </a:solidFill>
                  <a:latin typeface="+mj-lt"/>
                </a:rPr>
                <a:t>NA </a:t>
              </a:r>
            </a:p>
            <a:p>
              <a:pPr algn="ctr"/>
              <a:r>
                <a:rPr lang="en-US" altLang="zh-CN" sz="900" dirty="0" smtClean="0">
                  <a:solidFill>
                    <a:schemeClr val="bg1"/>
                  </a:solidFill>
                  <a:latin typeface="+mj-lt"/>
                </a:rPr>
                <a:t>Developer Edition</a:t>
              </a:r>
              <a:endParaRPr lang="en-US" sz="900" dirty="0">
                <a:solidFill>
                  <a:schemeClr val="bg1"/>
                </a:solidFill>
                <a:latin typeface="+mj-lt"/>
              </a:endParaRPr>
            </a:p>
          </p:txBody>
        </p:sp>
      </p:grpSp>
      <p:grpSp>
        <p:nvGrpSpPr>
          <p:cNvPr id="56" name="Group 55"/>
          <p:cNvGrpSpPr/>
          <p:nvPr/>
        </p:nvGrpSpPr>
        <p:grpSpPr>
          <a:xfrm>
            <a:off x="3167323" y="4662519"/>
            <a:ext cx="1600956" cy="1316736"/>
            <a:chOff x="3167323" y="4662519"/>
            <a:chExt cx="1600956" cy="1316736"/>
          </a:xfrm>
        </p:grpSpPr>
        <p:pic>
          <p:nvPicPr>
            <p:cNvPr id="36" name="Picture 35"/>
            <p:cNvPicPr>
              <a:picLocks noChangeAspect="1"/>
            </p:cNvPicPr>
            <p:nvPr/>
          </p:nvPicPr>
          <p:blipFill>
            <a:blip r:embed="rId15"/>
            <a:stretch>
              <a:fillRect/>
            </a:stretch>
          </p:blipFill>
          <p:spPr>
            <a:xfrm>
              <a:off x="3281577" y="4662519"/>
              <a:ext cx="1316736" cy="1316736"/>
            </a:xfrm>
            <a:prstGeom prst="rect">
              <a:avLst/>
            </a:prstGeom>
          </p:spPr>
        </p:pic>
        <p:sp>
          <p:nvSpPr>
            <p:cNvPr id="37" name="Rectangle 36"/>
            <p:cNvSpPr/>
            <p:nvPr/>
          </p:nvSpPr>
          <p:spPr>
            <a:xfrm>
              <a:off x="3167323" y="5724185"/>
              <a:ext cx="1600956" cy="230832"/>
            </a:xfrm>
            <a:prstGeom prst="rect">
              <a:avLst/>
            </a:prstGeom>
          </p:spPr>
          <p:txBody>
            <a:bodyPr wrap="square">
              <a:spAutoFit/>
            </a:bodyPr>
            <a:lstStyle/>
            <a:p>
              <a:pPr algn="ctr"/>
              <a:r>
                <a:rPr lang="en-US" altLang="zh-CN" sz="900" dirty="0" smtClean="0">
                  <a:solidFill>
                    <a:schemeClr val="bg1"/>
                  </a:solidFill>
                  <a:latin typeface="+mj-lt"/>
                </a:rPr>
                <a:t>Puppet Enterprise 3.2.3</a:t>
              </a:r>
              <a:endParaRPr lang="en-US" sz="900" dirty="0">
                <a:solidFill>
                  <a:schemeClr val="bg1"/>
                </a:solidFill>
                <a:latin typeface="+mj-lt"/>
              </a:endParaRPr>
            </a:p>
          </p:txBody>
        </p:sp>
      </p:grpSp>
      <p:grpSp>
        <p:nvGrpSpPr>
          <p:cNvPr id="57" name="Group 56"/>
          <p:cNvGrpSpPr/>
          <p:nvPr/>
        </p:nvGrpSpPr>
        <p:grpSpPr>
          <a:xfrm>
            <a:off x="4598313" y="4662519"/>
            <a:ext cx="1600956" cy="1316736"/>
            <a:chOff x="4598313" y="4662519"/>
            <a:chExt cx="1600956" cy="1316736"/>
          </a:xfrm>
        </p:grpSpPr>
        <p:pic>
          <p:nvPicPr>
            <p:cNvPr id="38" name="Picture 37"/>
            <p:cNvPicPr>
              <a:picLocks noChangeAspect="1"/>
            </p:cNvPicPr>
            <p:nvPr/>
          </p:nvPicPr>
          <p:blipFill>
            <a:blip r:embed="rId16"/>
            <a:stretch>
              <a:fillRect/>
            </a:stretch>
          </p:blipFill>
          <p:spPr>
            <a:xfrm>
              <a:off x="4731832" y="4662519"/>
              <a:ext cx="1316736" cy="1316736"/>
            </a:xfrm>
            <a:prstGeom prst="rect">
              <a:avLst/>
            </a:prstGeom>
          </p:spPr>
        </p:pic>
        <p:sp>
          <p:nvSpPr>
            <p:cNvPr id="39" name="Rectangle 38"/>
            <p:cNvSpPr/>
            <p:nvPr/>
          </p:nvSpPr>
          <p:spPr>
            <a:xfrm>
              <a:off x="4598313" y="5748423"/>
              <a:ext cx="1600956" cy="230832"/>
            </a:xfrm>
            <a:prstGeom prst="rect">
              <a:avLst/>
            </a:prstGeom>
          </p:spPr>
          <p:txBody>
            <a:bodyPr wrap="square">
              <a:spAutoFit/>
            </a:bodyPr>
            <a:lstStyle/>
            <a:p>
              <a:pPr algn="ctr"/>
              <a:r>
                <a:rPr lang="en-US" altLang="zh-CN" sz="900" dirty="0" smtClean="0">
                  <a:solidFill>
                    <a:schemeClr val="bg1"/>
                  </a:solidFill>
                  <a:latin typeface="+mj-lt"/>
                </a:rPr>
                <a:t>Barracuda Web Application</a:t>
              </a:r>
              <a:endParaRPr lang="en-US" sz="900" dirty="0">
                <a:solidFill>
                  <a:schemeClr val="bg1"/>
                </a:solidFill>
                <a:latin typeface="+mj-lt"/>
              </a:endParaRPr>
            </a:p>
          </p:txBody>
        </p:sp>
      </p:grpSp>
      <p:grpSp>
        <p:nvGrpSpPr>
          <p:cNvPr id="58" name="Group 57"/>
          <p:cNvGrpSpPr/>
          <p:nvPr/>
        </p:nvGrpSpPr>
        <p:grpSpPr>
          <a:xfrm>
            <a:off x="6041013" y="4660076"/>
            <a:ext cx="1600956" cy="1350790"/>
            <a:chOff x="6041013" y="4660076"/>
            <a:chExt cx="1600956" cy="1350790"/>
          </a:xfrm>
        </p:grpSpPr>
        <p:pic>
          <p:nvPicPr>
            <p:cNvPr id="40" name="Picture 39"/>
            <p:cNvPicPr>
              <a:picLocks noChangeAspect="1"/>
            </p:cNvPicPr>
            <p:nvPr/>
          </p:nvPicPr>
          <p:blipFill>
            <a:blip r:embed="rId17"/>
            <a:stretch>
              <a:fillRect/>
            </a:stretch>
          </p:blipFill>
          <p:spPr>
            <a:xfrm>
              <a:off x="6183123" y="4660076"/>
              <a:ext cx="1316736" cy="1316736"/>
            </a:xfrm>
            <a:prstGeom prst="rect">
              <a:avLst/>
            </a:prstGeom>
          </p:spPr>
        </p:pic>
        <p:sp>
          <p:nvSpPr>
            <p:cNvPr id="41" name="Rectangle 40"/>
            <p:cNvSpPr/>
            <p:nvPr/>
          </p:nvSpPr>
          <p:spPr>
            <a:xfrm>
              <a:off x="6041013" y="5641534"/>
              <a:ext cx="1600956" cy="369332"/>
            </a:xfrm>
            <a:prstGeom prst="rect">
              <a:avLst/>
            </a:prstGeom>
          </p:spPr>
          <p:txBody>
            <a:bodyPr wrap="square">
              <a:spAutoFit/>
            </a:bodyPr>
            <a:lstStyle/>
            <a:p>
              <a:pPr algn="ctr"/>
              <a:r>
                <a:rPr lang="en-US" altLang="zh-CN" sz="900" dirty="0" smtClean="0">
                  <a:solidFill>
                    <a:schemeClr val="bg1"/>
                  </a:solidFill>
                  <a:latin typeface="+mj-lt"/>
                </a:rPr>
                <a:t>Oracle WebLogic</a:t>
              </a:r>
            </a:p>
            <a:p>
              <a:pPr algn="ctr"/>
              <a:r>
                <a:rPr lang="en-US" altLang="zh-CN" sz="900" dirty="0" smtClean="0">
                  <a:solidFill>
                    <a:schemeClr val="bg1"/>
                  </a:solidFill>
                  <a:latin typeface="+mj-lt"/>
                </a:rPr>
                <a:t>Server 12.1.2</a:t>
              </a:r>
              <a:endParaRPr lang="en-US" sz="900" dirty="0">
                <a:solidFill>
                  <a:schemeClr val="bg1"/>
                </a:solidFill>
                <a:latin typeface="+mj-lt"/>
              </a:endParaRPr>
            </a:p>
          </p:txBody>
        </p:sp>
      </p:grpSp>
      <p:grpSp>
        <p:nvGrpSpPr>
          <p:cNvPr id="59" name="Group 58"/>
          <p:cNvGrpSpPr/>
          <p:nvPr/>
        </p:nvGrpSpPr>
        <p:grpSpPr>
          <a:xfrm>
            <a:off x="7495480" y="4660076"/>
            <a:ext cx="1600956" cy="1316736"/>
            <a:chOff x="7495480" y="4660076"/>
            <a:chExt cx="1600956" cy="1316736"/>
          </a:xfrm>
        </p:grpSpPr>
        <p:pic>
          <p:nvPicPr>
            <p:cNvPr id="42" name="Picture 41"/>
            <p:cNvPicPr>
              <a:picLocks noChangeAspect="1"/>
            </p:cNvPicPr>
            <p:nvPr/>
          </p:nvPicPr>
          <p:blipFill>
            <a:blip r:embed="rId18"/>
            <a:stretch>
              <a:fillRect/>
            </a:stretch>
          </p:blipFill>
          <p:spPr>
            <a:xfrm>
              <a:off x="7637503" y="4660076"/>
              <a:ext cx="1316736" cy="1316736"/>
            </a:xfrm>
            <a:prstGeom prst="rect">
              <a:avLst/>
            </a:prstGeom>
          </p:spPr>
        </p:pic>
        <p:sp>
          <p:nvSpPr>
            <p:cNvPr id="43" name="Rectangle 42"/>
            <p:cNvSpPr/>
            <p:nvPr/>
          </p:nvSpPr>
          <p:spPr>
            <a:xfrm>
              <a:off x="7495480" y="5681645"/>
              <a:ext cx="1600956" cy="230832"/>
            </a:xfrm>
            <a:prstGeom prst="rect">
              <a:avLst/>
            </a:prstGeom>
          </p:spPr>
          <p:txBody>
            <a:bodyPr wrap="square">
              <a:spAutoFit/>
            </a:bodyPr>
            <a:lstStyle/>
            <a:p>
              <a:pPr algn="ctr"/>
              <a:r>
                <a:rPr lang="en-US" altLang="zh-CN" sz="900" dirty="0" smtClean="0">
                  <a:solidFill>
                    <a:schemeClr val="bg1"/>
                  </a:solidFill>
                  <a:latin typeface="+mj-lt"/>
                </a:rPr>
                <a:t>Visual Studio Ultimate 2013</a:t>
              </a:r>
              <a:endParaRPr lang="en-US" sz="900" dirty="0">
                <a:solidFill>
                  <a:schemeClr val="bg1"/>
                </a:solidFill>
                <a:latin typeface="+mj-lt"/>
              </a:endParaRPr>
            </a:p>
          </p:txBody>
        </p:sp>
      </p:grpSp>
      <p:grpSp>
        <p:nvGrpSpPr>
          <p:cNvPr id="63" name="Group 62"/>
          <p:cNvGrpSpPr/>
          <p:nvPr/>
        </p:nvGrpSpPr>
        <p:grpSpPr>
          <a:xfrm>
            <a:off x="7520557" y="1794291"/>
            <a:ext cx="1559195" cy="1316736"/>
            <a:chOff x="7520557" y="1794291"/>
            <a:chExt cx="1559195" cy="1316736"/>
          </a:xfrm>
        </p:grpSpPr>
        <p:pic>
          <p:nvPicPr>
            <p:cNvPr id="61" name="Picture 60"/>
            <p:cNvPicPr>
              <a:picLocks noChangeAspect="1"/>
            </p:cNvPicPr>
            <p:nvPr/>
          </p:nvPicPr>
          <p:blipFill>
            <a:blip r:embed="rId19"/>
            <a:stretch>
              <a:fillRect/>
            </a:stretch>
          </p:blipFill>
          <p:spPr>
            <a:xfrm>
              <a:off x="7637503" y="1794291"/>
              <a:ext cx="1316736" cy="1316736"/>
            </a:xfrm>
            <a:prstGeom prst="rect">
              <a:avLst/>
            </a:prstGeom>
          </p:spPr>
        </p:pic>
        <p:sp>
          <p:nvSpPr>
            <p:cNvPr id="62" name="Rectangle 61"/>
            <p:cNvSpPr/>
            <p:nvPr/>
          </p:nvSpPr>
          <p:spPr>
            <a:xfrm>
              <a:off x="7520557" y="2851398"/>
              <a:ext cx="1559195" cy="230832"/>
            </a:xfrm>
            <a:prstGeom prst="rect">
              <a:avLst/>
            </a:prstGeom>
          </p:spPr>
          <p:txBody>
            <a:bodyPr wrap="square">
              <a:spAutoFit/>
            </a:bodyPr>
            <a:lstStyle/>
            <a:p>
              <a:pPr algn="ctr"/>
              <a:r>
                <a:rPr lang="en-US" altLang="zh-CN" sz="900" dirty="0" err="1" smtClean="0">
                  <a:solidFill>
                    <a:schemeClr val="bg1"/>
                  </a:solidFill>
                  <a:latin typeface="+mj-lt"/>
                </a:rPr>
                <a:t>openSUSE</a:t>
              </a:r>
              <a:r>
                <a:rPr lang="en-US" altLang="zh-CN" sz="900" dirty="0" smtClean="0">
                  <a:solidFill>
                    <a:schemeClr val="bg1"/>
                  </a:solidFill>
                  <a:latin typeface="+mj-lt"/>
                </a:rPr>
                <a:t> 13.1</a:t>
              </a:r>
              <a:endParaRPr lang="en-US" sz="900" dirty="0">
                <a:solidFill>
                  <a:schemeClr val="bg1"/>
                </a:solidFill>
                <a:latin typeface="+mj-lt"/>
              </a:endParaRPr>
            </a:p>
          </p:txBody>
        </p:sp>
      </p:grpSp>
    </p:spTree>
    <p:extLst>
      <p:ext uri="{BB962C8B-B14F-4D97-AF65-F5344CB8AC3E}">
        <p14:creationId xmlns:p14="http://schemas.microsoft.com/office/powerpoint/2010/main" val="5289170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 decel="100000"/>
                                        <p:tgtEl>
                                          <p:spTgt spid="44"/>
                                        </p:tgtEl>
                                      </p:cBhvr>
                                    </p:animEffect>
                                    <p:anim calcmode="lin" valueType="num">
                                      <p:cBhvr>
                                        <p:cTn id="8" dur="200" decel="100000" fill="hold"/>
                                        <p:tgtEl>
                                          <p:spTgt spid="44"/>
                                        </p:tgtEl>
                                        <p:attrNameLst>
                                          <p:attrName>style.rotation</p:attrName>
                                        </p:attrNameLst>
                                      </p:cBhvr>
                                      <p:tavLst>
                                        <p:tav tm="0">
                                          <p:val>
                                            <p:fltVal val="-90"/>
                                          </p:val>
                                        </p:tav>
                                        <p:tav tm="100000">
                                          <p:val>
                                            <p:fltVal val="0"/>
                                          </p:val>
                                        </p:tav>
                                      </p:tavLst>
                                    </p:anim>
                                    <p:anim calcmode="lin" valueType="num">
                                      <p:cBhvr>
                                        <p:cTn id="9" dur="200" decel="100000" fill="hold"/>
                                        <p:tgtEl>
                                          <p:spTgt spid="44"/>
                                        </p:tgtEl>
                                        <p:attrNameLst>
                                          <p:attrName>ppt_x</p:attrName>
                                        </p:attrNameLst>
                                      </p:cBhvr>
                                      <p:tavLst>
                                        <p:tav tm="0">
                                          <p:val>
                                            <p:strVal val="#ppt_x+0.4"/>
                                          </p:val>
                                        </p:tav>
                                        <p:tav tm="100000">
                                          <p:val>
                                            <p:strVal val="#ppt_x-0.05"/>
                                          </p:val>
                                        </p:tav>
                                      </p:tavLst>
                                    </p:anim>
                                    <p:anim calcmode="lin" valueType="num">
                                      <p:cBhvr>
                                        <p:cTn id="10" dur="200" decel="100000" fill="hold"/>
                                        <p:tgtEl>
                                          <p:spTgt spid="44"/>
                                        </p:tgtEl>
                                        <p:attrNameLst>
                                          <p:attrName>ppt_y</p:attrName>
                                        </p:attrNameLst>
                                      </p:cBhvr>
                                      <p:tavLst>
                                        <p:tav tm="0">
                                          <p:val>
                                            <p:strVal val="#ppt_y-0.4"/>
                                          </p:val>
                                        </p:tav>
                                        <p:tav tm="100000">
                                          <p:val>
                                            <p:strVal val="#ppt_y+0.1"/>
                                          </p:val>
                                        </p:tav>
                                      </p:tavLst>
                                    </p:anim>
                                    <p:anim calcmode="lin" valueType="num">
                                      <p:cBhvr>
                                        <p:cTn id="11" dur="50" accel="100000" fill="hold">
                                          <p:stCondLst>
                                            <p:cond delay="200"/>
                                          </p:stCondLst>
                                        </p:cTn>
                                        <p:tgtEl>
                                          <p:spTgt spid="44"/>
                                        </p:tgtEl>
                                        <p:attrNameLst>
                                          <p:attrName>ppt_x</p:attrName>
                                        </p:attrNameLst>
                                      </p:cBhvr>
                                      <p:tavLst>
                                        <p:tav tm="0">
                                          <p:val>
                                            <p:strVal val="#ppt_x-0.05"/>
                                          </p:val>
                                        </p:tav>
                                        <p:tav tm="100000">
                                          <p:val>
                                            <p:strVal val="#ppt_x"/>
                                          </p:val>
                                        </p:tav>
                                      </p:tavLst>
                                    </p:anim>
                                    <p:anim calcmode="lin" valueType="num">
                                      <p:cBhvr>
                                        <p:cTn id="12" dur="50" accel="100000" fill="hold">
                                          <p:stCondLst>
                                            <p:cond delay="2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250"/>
                            </p:stCondLst>
                            <p:childTnLst>
                              <p:par>
                                <p:cTn id="14" presetID="3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decel="100000"/>
                                        <p:tgtEl>
                                          <p:spTgt spid="45"/>
                                        </p:tgtEl>
                                      </p:cBhvr>
                                    </p:animEffect>
                                    <p:anim calcmode="lin" valueType="num">
                                      <p:cBhvr>
                                        <p:cTn id="17" dur="200" decel="100000" fill="hold"/>
                                        <p:tgtEl>
                                          <p:spTgt spid="45"/>
                                        </p:tgtEl>
                                        <p:attrNameLst>
                                          <p:attrName>style.rotation</p:attrName>
                                        </p:attrNameLst>
                                      </p:cBhvr>
                                      <p:tavLst>
                                        <p:tav tm="0">
                                          <p:val>
                                            <p:fltVal val="-90"/>
                                          </p:val>
                                        </p:tav>
                                        <p:tav tm="100000">
                                          <p:val>
                                            <p:fltVal val="0"/>
                                          </p:val>
                                        </p:tav>
                                      </p:tavLst>
                                    </p:anim>
                                    <p:anim calcmode="lin" valueType="num">
                                      <p:cBhvr>
                                        <p:cTn id="18" dur="200" decel="100000" fill="hold"/>
                                        <p:tgtEl>
                                          <p:spTgt spid="45"/>
                                        </p:tgtEl>
                                        <p:attrNameLst>
                                          <p:attrName>ppt_x</p:attrName>
                                        </p:attrNameLst>
                                      </p:cBhvr>
                                      <p:tavLst>
                                        <p:tav tm="0">
                                          <p:val>
                                            <p:strVal val="#ppt_x+0.4"/>
                                          </p:val>
                                        </p:tav>
                                        <p:tav tm="100000">
                                          <p:val>
                                            <p:strVal val="#ppt_x-0.05"/>
                                          </p:val>
                                        </p:tav>
                                      </p:tavLst>
                                    </p:anim>
                                    <p:anim calcmode="lin" valueType="num">
                                      <p:cBhvr>
                                        <p:cTn id="19" dur="200" decel="100000" fill="hold"/>
                                        <p:tgtEl>
                                          <p:spTgt spid="45"/>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45"/>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45"/>
                                        </p:tgtEl>
                                        <p:attrNameLst>
                                          <p:attrName>ppt_y</p:attrName>
                                        </p:attrNameLst>
                                      </p:cBhvr>
                                      <p:tavLst>
                                        <p:tav tm="0">
                                          <p:val>
                                            <p:strVal val="#ppt_y+0.1"/>
                                          </p:val>
                                        </p:tav>
                                        <p:tav tm="100000">
                                          <p:val>
                                            <p:strVal val="#ppt_y"/>
                                          </p:val>
                                        </p:tav>
                                      </p:tavLst>
                                    </p:anim>
                                  </p:childTnLst>
                                </p:cTn>
                              </p:par>
                            </p:childTnLst>
                          </p:cTn>
                        </p:par>
                        <p:par>
                          <p:cTn id="22" fill="hold">
                            <p:stCondLst>
                              <p:cond delay="500"/>
                            </p:stCondLst>
                            <p:childTnLst>
                              <p:par>
                                <p:cTn id="23" presetID="3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200" decel="100000"/>
                                        <p:tgtEl>
                                          <p:spTgt spid="46"/>
                                        </p:tgtEl>
                                      </p:cBhvr>
                                    </p:animEffect>
                                    <p:anim calcmode="lin" valueType="num">
                                      <p:cBhvr>
                                        <p:cTn id="26" dur="200" decel="100000" fill="hold"/>
                                        <p:tgtEl>
                                          <p:spTgt spid="46"/>
                                        </p:tgtEl>
                                        <p:attrNameLst>
                                          <p:attrName>style.rotation</p:attrName>
                                        </p:attrNameLst>
                                      </p:cBhvr>
                                      <p:tavLst>
                                        <p:tav tm="0">
                                          <p:val>
                                            <p:fltVal val="-90"/>
                                          </p:val>
                                        </p:tav>
                                        <p:tav tm="100000">
                                          <p:val>
                                            <p:fltVal val="0"/>
                                          </p:val>
                                        </p:tav>
                                      </p:tavLst>
                                    </p:anim>
                                    <p:anim calcmode="lin" valueType="num">
                                      <p:cBhvr>
                                        <p:cTn id="27" dur="200" decel="100000" fill="hold"/>
                                        <p:tgtEl>
                                          <p:spTgt spid="46"/>
                                        </p:tgtEl>
                                        <p:attrNameLst>
                                          <p:attrName>ppt_x</p:attrName>
                                        </p:attrNameLst>
                                      </p:cBhvr>
                                      <p:tavLst>
                                        <p:tav tm="0">
                                          <p:val>
                                            <p:strVal val="#ppt_x+0.4"/>
                                          </p:val>
                                        </p:tav>
                                        <p:tav tm="100000">
                                          <p:val>
                                            <p:strVal val="#ppt_x-0.05"/>
                                          </p:val>
                                        </p:tav>
                                      </p:tavLst>
                                    </p:anim>
                                    <p:anim calcmode="lin" valueType="num">
                                      <p:cBhvr>
                                        <p:cTn id="28" dur="200" decel="100000" fill="hold"/>
                                        <p:tgtEl>
                                          <p:spTgt spid="46"/>
                                        </p:tgtEl>
                                        <p:attrNameLst>
                                          <p:attrName>ppt_y</p:attrName>
                                        </p:attrNameLst>
                                      </p:cBhvr>
                                      <p:tavLst>
                                        <p:tav tm="0">
                                          <p:val>
                                            <p:strVal val="#ppt_y-0.4"/>
                                          </p:val>
                                        </p:tav>
                                        <p:tav tm="100000">
                                          <p:val>
                                            <p:strVal val="#ppt_y+0.1"/>
                                          </p:val>
                                        </p:tav>
                                      </p:tavLst>
                                    </p:anim>
                                    <p:anim calcmode="lin" valueType="num">
                                      <p:cBhvr>
                                        <p:cTn id="29" dur="50" accel="100000" fill="hold">
                                          <p:stCondLst>
                                            <p:cond delay="200"/>
                                          </p:stCondLst>
                                        </p:cTn>
                                        <p:tgtEl>
                                          <p:spTgt spid="46"/>
                                        </p:tgtEl>
                                        <p:attrNameLst>
                                          <p:attrName>ppt_x</p:attrName>
                                        </p:attrNameLst>
                                      </p:cBhvr>
                                      <p:tavLst>
                                        <p:tav tm="0">
                                          <p:val>
                                            <p:strVal val="#ppt_x-0.05"/>
                                          </p:val>
                                        </p:tav>
                                        <p:tav tm="100000">
                                          <p:val>
                                            <p:strVal val="#ppt_x"/>
                                          </p:val>
                                        </p:tav>
                                      </p:tavLst>
                                    </p:anim>
                                    <p:anim calcmode="lin" valueType="num">
                                      <p:cBhvr>
                                        <p:cTn id="30" dur="50" accel="100000" fill="hold">
                                          <p:stCondLst>
                                            <p:cond delay="200"/>
                                          </p:stCondLst>
                                        </p:cTn>
                                        <p:tgtEl>
                                          <p:spTgt spid="46"/>
                                        </p:tgtEl>
                                        <p:attrNameLst>
                                          <p:attrName>ppt_y</p:attrName>
                                        </p:attrNameLst>
                                      </p:cBhvr>
                                      <p:tavLst>
                                        <p:tav tm="0">
                                          <p:val>
                                            <p:strVal val="#ppt_y+0.1"/>
                                          </p:val>
                                        </p:tav>
                                        <p:tav tm="100000">
                                          <p:val>
                                            <p:strVal val="#ppt_y"/>
                                          </p:val>
                                        </p:tav>
                                      </p:tavLst>
                                    </p:anim>
                                  </p:childTnLst>
                                </p:cTn>
                              </p:par>
                            </p:childTnLst>
                          </p:cTn>
                        </p:par>
                        <p:par>
                          <p:cTn id="31" fill="hold">
                            <p:stCondLst>
                              <p:cond delay="750"/>
                            </p:stCondLst>
                            <p:childTnLst>
                              <p:par>
                                <p:cTn id="32" presetID="3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00" decel="100000"/>
                                        <p:tgtEl>
                                          <p:spTgt spid="47"/>
                                        </p:tgtEl>
                                      </p:cBhvr>
                                    </p:animEffect>
                                    <p:anim calcmode="lin" valueType="num">
                                      <p:cBhvr>
                                        <p:cTn id="35" dur="200" decel="100000" fill="hold"/>
                                        <p:tgtEl>
                                          <p:spTgt spid="47"/>
                                        </p:tgtEl>
                                        <p:attrNameLst>
                                          <p:attrName>style.rotation</p:attrName>
                                        </p:attrNameLst>
                                      </p:cBhvr>
                                      <p:tavLst>
                                        <p:tav tm="0">
                                          <p:val>
                                            <p:fltVal val="-90"/>
                                          </p:val>
                                        </p:tav>
                                        <p:tav tm="100000">
                                          <p:val>
                                            <p:fltVal val="0"/>
                                          </p:val>
                                        </p:tav>
                                      </p:tavLst>
                                    </p:anim>
                                    <p:anim calcmode="lin" valueType="num">
                                      <p:cBhvr>
                                        <p:cTn id="36" dur="200" decel="100000" fill="hold"/>
                                        <p:tgtEl>
                                          <p:spTgt spid="47"/>
                                        </p:tgtEl>
                                        <p:attrNameLst>
                                          <p:attrName>ppt_x</p:attrName>
                                        </p:attrNameLst>
                                      </p:cBhvr>
                                      <p:tavLst>
                                        <p:tav tm="0">
                                          <p:val>
                                            <p:strVal val="#ppt_x+0.4"/>
                                          </p:val>
                                        </p:tav>
                                        <p:tav tm="100000">
                                          <p:val>
                                            <p:strVal val="#ppt_x-0.05"/>
                                          </p:val>
                                        </p:tav>
                                      </p:tavLst>
                                    </p:anim>
                                    <p:anim calcmode="lin" valueType="num">
                                      <p:cBhvr>
                                        <p:cTn id="37" dur="200" decel="100000" fill="hold"/>
                                        <p:tgtEl>
                                          <p:spTgt spid="4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4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47"/>
                                        </p:tgtEl>
                                        <p:attrNameLst>
                                          <p:attrName>ppt_y</p:attrName>
                                        </p:attrNameLst>
                                      </p:cBhvr>
                                      <p:tavLst>
                                        <p:tav tm="0">
                                          <p:val>
                                            <p:strVal val="#ppt_y+0.1"/>
                                          </p:val>
                                        </p:tav>
                                        <p:tav tm="100000">
                                          <p:val>
                                            <p:strVal val="#ppt_y"/>
                                          </p:val>
                                        </p:tav>
                                      </p:tavLst>
                                    </p:anim>
                                  </p:childTnLst>
                                </p:cTn>
                              </p:par>
                            </p:childTnLst>
                          </p:cTn>
                        </p:par>
                        <p:par>
                          <p:cTn id="40" fill="hold">
                            <p:stCondLst>
                              <p:cond delay="1000"/>
                            </p:stCondLst>
                            <p:childTnLst>
                              <p:par>
                                <p:cTn id="41" presetID="3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00" decel="100000"/>
                                        <p:tgtEl>
                                          <p:spTgt spid="63"/>
                                        </p:tgtEl>
                                      </p:cBhvr>
                                    </p:animEffect>
                                    <p:anim calcmode="lin" valueType="num">
                                      <p:cBhvr>
                                        <p:cTn id="44" dur="200" decel="100000" fill="hold"/>
                                        <p:tgtEl>
                                          <p:spTgt spid="63"/>
                                        </p:tgtEl>
                                        <p:attrNameLst>
                                          <p:attrName>style.rotation</p:attrName>
                                        </p:attrNameLst>
                                      </p:cBhvr>
                                      <p:tavLst>
                                        <p:tav tm="0">
                                          <p:val>
                                            <p:fltVal val="-90"/>
                                          </p:val>
                                        </p:tav>
                                        <p:tav tm="100000">
                                          <p:val>
                                            <p:fltVal val="0"/>
                                          </p:val>
                                        </p:tav>
                                      </p:tavLst>
                                    </p:anim>
                                    <p:anim calcmode="lin" valueType="num">
                                      <p:cBhvr>
                                        <p:cTn id="45" dur="200" decel="100000" fill="hold"/>
                                        <p:tgtEl>
                                          <p:spTgt spid="63"/>
                                        </p:tgtEl>
                                        <p:attrNameLst>
                                          <p:attrName>ppt_x</p:attrName>
                                        </p:attrNameLst>
                                      </p:cBhvr>
                                      <p:tavLst>
                                        <p:tav tm="0">
                                          <p:val>
                                            <p:strVal val="#ppt_x+0.4"/>
                                          </p:val>
                                        </p:tav>
                                        <p:tav tm="100000">
                                          <p:val>
                                            <p:strVal val="#ppt_x-0.05"/>
                                          </p:val>
                                        </p:tav>
                                      </p:tavLst>
                                    </p:anim>
                                    <p:anim calcmode="lin" valueType="num">
                                      <p:cBhvr>
                                        <p:cTn id="46" dur="200" decel="100000" fill="hold"/>
                                        <p:tgtEl>
                                          <p:spTgt spid="63"/>
                                        </p:tgtEl>
                                        <p:attrNameLst>
                                          <p:attrName>ppt_y</p:attrName>
                                        </p:attrNameLst>
                                      </p:cBhvr>
                                      <p:tavLst>
                                        <p:tav tm="0">
                                          <p:val>
                                            <p:strVal val="#ppt_y-0.4"/>
                                          </p:val>
                                        </p:tav>
                                        <p:tav tm="100000">
                                          <p:val>
                                            <p:strVal val="#ppt_y+0.1"/>
                                          </p:val>
                                        </p:tav>
                                      </p:tavLst>
                                    </p:anim>
                                    <p:anim calcmode="lin" valueType="num">
                                      <p:cBhvr>
                                        <p:cTn id="47" dur="50" accel="100000" fill="hold">
                                          <p:stCondLst>
                                            <p:cond delay="200"/>
                                          </p:stCondLst>
                                        </p:cTn>
                                        <p:tgtEl>
                                          <p:spTgt spid="63"/>
                                        </p:tgtEl>
                                        <p:attrNameLst>
                                          <p:attrName>ppt_x</p:attrName>
                                        </p:attrNameLst>
                                      </p:cBhvr>
                                      <p:tavLst>
                                        <p:tav tm="0">
                                          <p:val>
                                            <p:strVal val="#ppt_x-0.05"/>
                                          </p:val>
                                        </p:tav>
                                        <p:tav tm="100000">
                                          <p:val>
                                            <p:strVal val="#ppt_x"/>
                                          </p:val>
                                        </p:tav>
                                      </p:tavLst>
                                    </p:anim>
                                    <p:anim calcmode="lin" valueType="num">
                                      <p:cBhvr>
                                        <p:cTn id="48" dur="50" accel="100000" fill="hold">
                                          <p:stCondLst>
                                            <p:cond delay="200"/>
                                          </p:stCondLst>
                                        </p:cTn>
                                        <p:tgtEl>
                                          <p:spTgt spid="63"/>
                                        </p:tgtEl>
                                        <p:attrNameLst>
                                          <p:attrName>ppt_y</p:attrName>
                                        </p:attrNameLst>
                                      </p:cBhvr>
                                      <p:tavLst>
                                        <p:tav tm="0">
                                          <p:val>
                                            <p:strVal val="#ppt_y+0.1"/>
                                          </p:val>
                                        </p:tav>
                                        <p:tav tm="100000">
                                          <p:val>
                                            <p:strVal val="#ppt_y"/>
                                          </p:val>
                                        </p:tav>
                                      </p:tavLst>
                                    </p:anim>
                                  </p:childTnLst>
                                </p:cTn>
                              </p:par>
                            </p:childTnLst>
                          </p:cTn>
                        </p:par>
                        <p:par>
                          <p:cTn id="49" fill="hold">
                            <p:stCondLst>
                              <p:cond delay="1250"/>
                            </p:stCondLst>
                            <p:childTnLst>
                              <p:par>
                                <p:cTn id="50" presetID="30"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 decel="100000"/>
                                        <p:tgtEl>
                                          <p:spTgt spid="48"/>
                                        </p:tgtEl>
                                      </p:cBhvr>
                                    </p:animEffect>
                                    <p:anim calcmode="lin" valueType="num">
                                      <p:cBhvr>
                                        <p:cTn id="53" dur="200" decel="100000" fill="hold"/>
                                        <p:tgtEl>
                                          <p:spTgt spid="48"/>
                                        </p:tgtEl>
                                        <p:attrNameLst>
                                          <p:attrName>style.rotation</p:attrName>
                                        </p:attrNameLst>
                                      </p:cBhvr>
                                      <p:tavLst>
                                        <p:tav tm="0">
                                          <p:val>
                                            <p:fltVal val="-90"/>
                                          </p:val>
                                        </p:tav>
                                        <p:tav tm="100000">
                                          <p:val>
                                            <p:fltVal val="0"/>
                                          </p:val>
                                        </p:tav>
                                      </p:tavLst>
                                    </p:anim>
                                    <p:anim calcmode="lin" valueType="num">
                                      <p:cBhvr>
                                        <p:cTn id="54" dur="200" decel="100000" fill="hold"/>
                                        <p:tgtEl>
                                          <p:spTgt spid="48"/>
                                        </p:tgtEl>
                                        <p:attrNameLst>
                                          <p:attrName>ppt_x</p:attrName>
                                        </p:attrNameLst>
                                      </p:cBhvr>
                                      <p:tavLst>
                                        <p:tav tm="0">
                                          <p:val>
                                            <p:strVal val="#ppt_x+0.4"/>
                                          </p:val>
                                        </p:tav>
                                        <p:tav tm="100000">
                                          <p:val>
                                            <p:strVal val="#ppt_x-0.05"/>
                                          </p:val>
                                        </p:tav>
                                      </p:tavLst>
                                    </p:anim>
                                    <p:anim calcmode="lin" valueType="num">
                                      <p:cBhvr>
                                        <p:cTn id="55" dur="200" decel="100000" fill="hold"/>
                                        <p:tgtEl>
                                          <p:spTgt spid="48"/>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8"/>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00" decel="100000"/>
                                        <p:tgtEl>
                                          <p:spTgt spid="49"/>
                                        </p:tgtEl>
                                      </p:cBhvr>
                                    </p:animEffect>
                                    <p:anim calcmode="lin" valueType="num">
                                      <p:cBhvr>
                                        <p:cTn id="63" dur="200" decel="100000" fill="hold"/>
                                        <p:tgtEl>
                                          <p:spTgt spid="49"/>
                                        </p:tgtEl>
                                        <p:attrNameLst>
                                          <p:attrName>style.rotation</p:attrName>
                                        </p:attrNameLst>
                                      </p:cBhvr>
                                      <p:tavLst>
                                        <p:tav tm="0">
                                          <p:val>
                                            <p:fltVal val="-90"/>
                                          </p:val>
                                        </p:tav>
                                        <p:tav tm="100000">
                                          <p:val>
                                            <p:fltVal val="0"/>
                                          </p:val>
                                        </p:tav>
                                      </p:tavLst>
                                    </p:anim>
                                    <p:anim calcmode="lin" valueType="num">
                                      <p:cBhvr>
                                        <p:cTn id="64" dur="200" decel="100000" fill="hold"/>
                                        <p:tgtEl>
                                          <p:spTgt spid="49"/>
                                        </p:tgtEl>
                                        <p:attrNameLst>
                                          <p:attrName>ppt_x</p:attrName>
                                        </p:attrNameLst>
                                      </p:cBhvr>
                                      <p:tavLst>
                                        <p:tav tm="0">
                                          <p:val>
                                            <p:strVal val="#ppt_x+0.4"/>
                                          </p:val>
                                        </p:tav>
                                        <p:tav tm="100000">
                                          <p:val>
                                            <p:strVal val="#ppt_x-0.05"/>
                                          </p:val>
                                        </p:tav>
                                      </p:tavLst>
                                    </p:anim>
                                    <p:anim calcmode="lin" valueType="num">
                                      <p:cBhvr>
                                        <p:cTn id="65" dur="200" decel="100000" fill="hold"/>
                                        <p:tgtEl>
                                          <p:spTgt spid="49"/>
                                        </p:tgtEl>
                                        <p:attrNameLst>
                                          <p:attrName>ppt_y</p:attrName>
                                        </p:attrNameLst>
                                      </p:cBhvr>
                                      <p:tavLst>
                                        <p:tav tm="0">
                                          <p:val>
                                            <p:strVal val="#ppt_y-0.4"/>
                                          </p:val>
                                        </p:tav>
                                        <p:tav tm="100000">
                                          <p:val>
                                            <p:strVal val="#ppt_y+0.1"/>
                                          </p:val>
                                        </p:tav>
                                      </p:tavLst>
                                    </p:anim>
                                    <p:anim calcmode="lin" valueType="num">
                                      <p:cBhvr>
                                        <p:cTn id="66"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67"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par>
                          <p:cTn id="68" fill="hold">
                            <p:stCondLst>
                              <p:cond delay="250"/>
                            </p:stCondLst>
                            <p:childTnLst>
                              <p:par>
                                <p:cTn id="69" presetID="30" presetClass="entr" presetSubtype="0"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 decel="100000"/>
                                        <p:tgtEl>
                                          <p:spTgt spid="50"/>
                                        </p:tgtEl>
                                      </p:cBhvr>
                                    </p:animEffect>
                                    <p:anim calcmode="lin" valueType="num">
                                      <p:cBhvr>
                                        <p:cTn id="72" dur="200" decel="100000" fill="hold"/>
                                        <p:tgtEl>
                                          <p:spTgt spid="50"/>
                                        </p:tgtEl>
                                        <p:attrNameLst>
                                          <p:attrName>style.rotation</p:attrName>
                                        </p:attrNameLst>
                                      </p:cBhvr>
                                      <p:tavLst>
                                        <p:tav tm="0">
                                          <p:val>
                                            <p:fltVal val="-90"/>
                                          </p:val>
                                        </p:tav>
                                        <p:tav tm="100000">
                                          <p:val>
                                            <p:fltVal val="0"/>
                                          </p:val>
                                        </p:tav>
                                      </p:tavLst>
                                    </p:anim>
                                    <p:anim calcmode="lin" valueType="num">
                                      <p:cBhvr>
                                        <p:cTn id="73" dur="200" decel="100000" fill="hold"/>
                                        <p:tgtEl>
                                          <p:spTgt spid="50"/>
                                        </p:tgtEl>
                                        <p:attrNameLst>
                                          <p:attrName>ppt_x</p:attrName>
                                        </p:attrNameLst>
                                      </p:cBhvr>
                                      <p:tavLst>
                                        <p:tav tm="0">
                                          <p:val>
                                            <p:strVal val="#ppt_x+0.4"/>
                                          </p:val>
                                        </p:tav>
                                        <p:tav tm="100000">
                                          <p:val>
                                            <p:strVal val="#ppt_x-0.05"/>
                                          </p:val>
                                        </p:tav>
                                      </p:tavLst>
                                    </p:anim>
                                    <p:anim calcmode="lin" valueType="num">
                                      <p:cBhvr>
                                        <p:cTn id="74" dur="200" decel="100000" fill="hold"/>
                                        <p:tgtEl>
                                          <p:spTgt spid="50"/>
                                        </p:tgtEl>
                                        <p:attrNameLst>
                                          <p:attrName>ppt_y</p:attrName>
                                        </p:attrNameLst>
                                      </p:cBhvr>
                                      <p:tavLst>
                                        <p:tav tm="0">
                                          <p:val>
                                            <p:strVal val="#ppt_y-0.4"/>
                                          </p:val>
                                        </p:tav>
                                        <p:tav tm="100000">
                                          <p:val>
                                            <p:strVal val="#ppt_y+0.1"/>
                                          </p:val>
                                        </p:tav>
                                      </p:tavLst>
                                    </p:anim>
                                    <p:anim calcmode="lin" valueType="num">
                                      <p:cBhvr>
                                        <p:cTn id="75" dur="50" accel="100000" fill="hold">
                                          <p:stCondLst>
                                            <p:cond delay="200"/>
                                          </p:stCondLst>
                                        </p:cTn>
                                        <p:tgtEl>
                                          <p:spTgt spid="50"/>
                                        </p:tgtEl>
                                        <p:attrNameLst>
                                          <p:attrName>ppt_x</p:attrName>
                                        </p:attrNameLst>
                                      </p:cBhvr>
                                      <p:tavLst>
                                        <p:tav tm="0">
                                          <p:val>
                                            <p:strVal val="#ppt_x-0.05"/>
                                          </p:val>
                                        </p:tav>
                                        <p:tav tm="100000">
                                          <p:val>
                                            <p:strVal val="#ppt_x"/>
                                          </p:val>
                                        </p:tav>
                                      </p:tavLst>
                                    </p:anim>
                                    <p:anim calcmode="lin" valueType="num">
                                      <p:cBhvr>
                                        <p:cTn id="76" dur="50" accel="100000" fill="hold">
                                          <p:stCondLst>
                                            <p:cond delay="2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00" decel="100000"/>
                                        <p:tgtEl>
                                          <p:spTgt spid="51"/>
                                        </p:tgtEl>
                                      </p:cBhvr>
                                    </p:animEffect>
                                    <p:anim calcmode="lin" valueType="num">
                                      <p:cBhvr>
                                        <p:cTn id="82" dur="200" decel="100000" fill="hold"/>
                                        <p:tgtEl>
                                          <p:spTgt spid="51"/>
                                        </p:tgtEl>
                                        <p:attrNameLst>
                                          <p:attrName>style.rotation</p:attrName>
                                        </p:attrNameLst>
                                      </p:cBhvr>
                                      <p:tavLst>
                                        <p:tav tm="0">
                                          <p:val>
                                            <p:fltVal val="-90"/>
                                          </p:val>
                                        </p:tav>
                                        <p:tav tm="100000">
                                          <p:val>
                                            <p:fltVal val="0"/>
                                          </p:val>
                                        </p:tav>
                                      </p:tavLst>
                                    </p:anim>
                                    <p:anim calcmode="lin" valueType="num">
                                      <p:cBhvr>
                                        <p:cTn id="83" dur="200" decel="100000" fill="hold"/>
                                        <p:tgtEl>
                                          <p:spTgt spid="51"/>
                                        </p:tgtEl>
                                        <p:attrNameLst>
                                          <p:attrName>ppt_x</p:attrName>
                                        </p:attrNameLst>
                                      </p:cBhvr>
                                      <p:tavLst>
                                        <p:tav tm="0">
                                          <p:val>
                                            <p:strVal val="#ppt_x+0.4"/>
                                          </p:val>
                                        </p:tav>
                                        <p:tav tm="100000">
                                          <p:val>
                                            <p:strVal val="#ppt_x-0.05"/>
                                          </p:val>
                                        </p:tav>
                                      </p:tavLst>
                                    </p:anim>
                                    <p:anim calcmode="lin" valueType="num">
                                      <p:cBhvr>
                                        <p:cTn id="84" dur="200" decel="100000" fill="hold"/>
                                        <p:tgtEl>
                                          <p:spTgt spid="51"/>
                                        </p:tgtEl>
                                        <p:attrNameLst>
                                          <p:attrName>ppt_y</p:attrName>
                                        </p:attrNameLst>
                                      </p:cBhvr>
                                      <p:tavLst>
                                        <p:tav tm="0">
                                          <p:val>
                                            <p:strVal val="#ppt_y-0.4"/>
                                          </p:val>
                                        </p:tav>
                                        <p:tav tm="100000">
                                          <p:val>
                                            <p:strVal val="#ppt_y+0.1"/>
                                          </p:val>
                                        </p:tav>
                                      </p:tavLst>
                                    </p:anim>
                                    <p:anim calcmode="lin" valueType="num">
                                      <p:cBhvr>
                                        <p:cTn id="85" dur="50" accel="100000" fill="hold">
                                          <p:stCondLst>
                                            <p:cond delay="200"/>
                                          </p:stCondLst>
                                        </p:cTn>
                                        <p:tgtEl>
                                          <p:spTgt spid="51"/>
                                        </p:tgtEl>
                                        <p:attrNameLst>
                                          <p:attrName>ppt_x</p:attrName>
                                        </p:attrNameLst>
                                      </p:cBhvr>
                                      <p:tavLst>
                                        <p:tav tm="0">
                                          <p:val>
                                            <p:strVal val="#ppt_x-0.05"/>
                                          </p:val>
                                        </p:tav>
                                        <p:tav tm="100000">
                                          <p:val>
                                            <p:strVal val="#ppt_x"/>
                                          </p:val>
                                        </p:tav>
                                      </p:tavLst>
                                    </p:anim>
                                    <p:anim calcmode="lin" valueType="num">
                                      <p:cBhvr>
                                        <p:cTn id="86" dur="50" accel="100000" fill="hold">
                                          <p:stCondLst>
                                            <p:cond delay="200"/>
                                          </p:stCondLst>
                                        </p:cTn>
                                        <p:tgtEl>
                                          <p:spTgt spid="51"/>
                                        </p:tgtEl>
                                        <p:attrNameLst>
                                          <p:attrName>ppt_y</p:attrName>
                                        </p:attrNameLst>
                                      </p:cBhvr>
                                      <p:tavLst>
                                        <p:tav tm="0">
                                          <p:val>
                                            <p:strVal val="#ppt_y+0.1"/>
                                          </p:val>
                                        </p:tav>
                                        <p:tav tm="100000">
                                          <p:val>
                                            <p:strVal val="#ppt_y"/>
                                          </p:val>
                                        </p:tav>
                                      </p:tavLst>
                                    </p:anim>
                                  </p:childTnLst>
                                </p:cTn>
                              </p:par>
                            </p:childTnLst>
                          </p:cTn>
                        </p:par>
                        <p:par>
                          <p:cTn id="87" fill="hold">
                            <p:stCondLst>
                              <p:cond delay="250"/>
                            </p:stCondLst>
                            <p:childTnLst>
                              <p:par>
                                <p:cTn id="88" presetID="30" presetClass="entr" presetSubtype="0"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200" decel="100000"/>
                                        <p:tgtEl>
                                          <p:spTgt spid="52"/>
                                        </p:tgtEl>
                                      </p:cBhvr>
                                    </p:animEffect>
                                    <p:anim calcmode="lin" valueType="num">
                                      <p:cBhvr>
                                        <p:cTn id="91" dur="200" decel="100000" fill="hold"/>
                                        <p:tgtEl>
                                          <p:spTgt spid="52"/>
                                        </p:tgtEl>
                                        <p:attrNameLst>
                                          <p:attrName>style.rotation</p:attrName>
                                        </p:attrNameLst>
                                      </p:cBhvr>
                                      <p:tavLst>
                                        <p:tav tm="0">
                                          <p:val>
                                            <p:fltVal val="-90"/>
                                          </p:val>
                                        </p:tav>
                                        <p:tav tm="100000">
                                          <p:val>
                                            <p:fltVal val="0"/>
                                          </p:val>
                                        </p:tav>
                                      </p:tavLst>
                                    </p:anim>
                                    <p:anim calcmode="lin" valueType="num">
                                      <p:cBhvr>
                                        <p:cTn id="92" dur="200" decel="100000" fill="hold"/>
                                        <p:tgtEl>
                                          <p:spTgt spid="52"/>
                                        </p:tgtEl>
                                        <p:attrNameLst>
                                          <p:attrName>ppt_x</p:attrName>
                                        </p:attrNameLst>
                                      </p:cBhvr>
                                      <p:tavLst>
                                        <p:tav tm="0">
                                          <p:val>
                                            <p:strVal val="#ppt_x+0.4"/>
                                          </p:val>
                                        </p:tav>
                                        <p:tav tm="100000">
                                          <p:val>
                                            <p:strVal val="#ppt_x-0.05"/>
                                          </p:val>
                                        </p:tav>
                                      </p:tavLst>
                                    </p:anim>
                                    <p:anim calcmode="lin" valueType="num">
                                      <p:cBhvr>
                                        <p:cTn id="93" dur="200" decel="100000" fill="hold"/>
                                        <p:tgtEl>
                                          <p:spTgt spid="52"/>
                                        </p:tgtEl>
                                        <p:attrNameLst>
                                          <p:attrName>ppt_y</p:attrName>
                                        </p:attrNameLst>
                                      </p:cBhvr>
                                      <p:tavLst>
                                        <p:tav tm="0">
                                          <p:val>
                                            <p:strVal val="#ppt_y-0.4"/>
                                          </p:val>
                                        </p:tav>
                                        <p:tav tm="100000">
                                          <p:val>
                                            <p:strVal val="#ppt_y+0.1"/>
                                          </p:val>
                                        </p:tav>
                                      </p:tavLst>
                                    </p:anim>
                                    <p:anim calcmode="lin" valueType="num">
                                      <p:cBhvr>
                                        <p:cTn id="94" dur="50" accel="100000" fill="hold">
                                          <p:stCondLst>
                                            <p:cond delay="200"/>
                                          </p:stCondLst>
                                        </p:cTn>
                                        <p:tgtEl>
                                          <p:spTgt spid="52"/>
                                        </p:tgtEl>
                                        <p:attrNameLst>
                                          <p:attrName>ppt_x</p:attrName>
                                        </p:attrNameLst>
                                      </p:cBhvr>
                                      <p:tavLst>
                                        <p:tav tm="0">
                                          <p:val>
                                            <p:strVal val="#ppt_x-0.05"/>
                                          </p:val>
                                        </p:tav>
                                        <p:tav tm="100000">
                                          <p:val>
                                            <p:strVal val="#ppt_x"/>
                                          </p:val>
                                        </p:tav>
                                      </p:tavLst>
                                    </p:anim>
                                    <p:anim calcmode="lin" valueType="num">
                                      <p:cBhvr>
                                        <p:cTn id="95" dur="50" accel="100000" fill="hold">
                                          <p:stCondLst>
                                            <p:cond delay="200"/>
                                          </p:stCondLst>
                                        </p:cTn>
                                        <p:tgtEl>
                                          <p:spTgt spid="52"/>
                                        </p:tgtEl>
                                        <p:attrNameLst>
                                          <p:attrName>ppt_y</p:attrName>
                                        </p:attrNameLst>
                                      </p:cBhvr>
                                      <p:tavLst>
                                        <p:tav tm="0">
                                          <p:val>
                                            <p:strVal val="#ppt_y+0.1"/>
                                          </p:val>
                                        </p:tav>
                                        <p:tav tm="100000">
                                          <p:val>
                                            <p:strVal val="#ppt_y"/>
                                          </p:val>
                                        </p:tav>
                                      </p:tavLst>
                                    </p:anim>
                                  </p:childTnLst>
                                </p:cTn>
                              </p:par>
                            </p:childTnLst>
                          </p:cTn>
                        </p:par>
                        <p:par>
                          <p:cTn id="96" fill="hold">
                            <p:stCondLst>
                              <p:cond delay="500"/>
                            </p:stCondLst>
                            <p:childTnLst>
                              <p:par>
                                <p:cTn id="97" presetID="30" presetClass="entr" presetSubtype="0" fill="hold"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decel="100000"/>
                                        <p:tgtEl>
                                          <p:spTgt spid="53"/>
                                        </p:tgtEl>
                                      </p:cBhvr>
                                    </p:animEffect>
                                    <p:anim calcmode="lin" valueType="num">
                                      <p:cBhvr>
                                        <p:cTn id="100" dur="200" decel="100000" fill="hold"/>
                                        <p:tgtEl>
                                          <p:spTgt spid="53"/>
                                        </p:tgtEl>
                                        <p:attrNameLst>
                                          <p:attrName>style.rotation</p:attrName>
                                        </p:attrNameLst>
                                      </p:cBhvr>
                                      <p:tavLst>
                                        <p:tav tm="0">
                                          <p:val>
                                            <p:fltVal val="-90"/>
                                          </p:val>
                                        </p:tav>
                                        <p:tav tm="100000">
                                          <p:val>
                                            <p:fltVal val="0"/>
                                          </p:val>
                                        </p:tav>
                                      </p:tavLst>
                                    </p:anim>
                                    <p:anim calcmode="lin" valueType="num">
                                      <p:cBhvr>
                                        <p:cTn id="101" dur="200" decel="100000" fill="hold"/>
                                        <p:tgtEl>
                                          <p:spTgt spid="53"/>
                                        </p:tgtEl>
                                        <p:attrNameLst>
                                          <p:attrName>ppt_x</p:attrName>
                                        </p:attrNameLst>
                                      </p:cBhvr>
                                      <p:tavLst>
                                        <p:tav tm="0">
                                          <p:val>
                                            <p:strVal val="#ppt_x+0.4"/>
                                          </p:val>
                                        </p:tav>
                                        <p:tav tm="100000">
                                          <p:val>
                                            <p:strVal val="#ppt_x-0.05"/>
                                          </p:val>
                                        </p:tav>
                                      </p:tavLst>
                                    </p:anim>
                                    <p:anim calcmode="lin" valueType="num">
                                      <p:cBhvr>
                                        <p:cTn id="102" dur="200" decel="100000" fill="hold"/>
                                        <p:tgtEl>
                                          <p:spTgt spid="53"/>
                                        </p:tgtEl>
                                        <p:attrNameLst>
                                          <p:attrName>ppt_y</p:attrName>
                                        </p:attrNameLst>
                                      </p:cBhvr>
                                      <p:tavLst>
                                        <p:tav tm="0">
                                          <p:val>
                                            <p:strVal val="#ppt_y-0.4"/>
                                          </p:val>
                                        </p:tav>
                                        <p:tav tm="100000">
                                          <p:val>
                                            <p:strVal val="#ppt_y+0.1"/>
                                          </p:val>
                                        </p:tav>
                                      </p:tavLst>
                                    </p:anim>
                                    <p:anim calcmode="lin" valueType="num">
                                      <p:cBhvr>
                                        <p:cTn id="103" dur="50" accel="100000" fill="hold">
                                          <p:stCondLst>
                                            <p:cond delay="200"/>
                                          </p:stCondLst>
                                        </p:cTn>
                                        <p:tgtEl>
                                          <p:spTgt spid="53"/>
                                        </p:tgtEl>
                                        <p:attrNameLst>
                                          <p:attrName>ppt_x</p:attrName>
                                        </p:attrNameLst>
                                      </p:cBhvr>
                                      <p:tavLst>
                                        <p:tav tm="0">
                                          <p:val>
                                            <p:strVal val="#ppt_x-0.05"/>
                                          </p:val>
                                        </p:tav>
                                        <p:tav tm="100000">
                                          <p:val>
                                            <p:strVal val="#ppt_x"/>
                                          </p:val>
                                        </p:tav>
                                      </p:tavLst>
                                    </p:anim>
                                    <p:anim calcmode="lin" valueType="num">
                                      <p:cBhvr>
                                        <p:cTn id="104" dur="50" accel="100000" fill="hold">
                                          <p:stCondLst>
                                            <p:cond delay="200"/>
                                          </p:stCondLst>
                                        </p:cTn>
                                        <p:tgtEl>
                                          <p:spTgt spid="53"/>
                                        </p:tgtEl>
                                        <p:attrNameLst>
                                          <p:attrName>ppt_y</p:attrName>
                                        </p:attrNameLst>
                                      </p:cBhvr>
                                      <p:tavLst>
                                        <p:tav tm="0">
                                          <p:val>
                                            <p:strVal val="#ppt_y+0.1"/>
                                          </p:val>
                                        </p:tav>
                                        <p:tav tm="100000">
                                          <p:val>
                                            <p:strVal val="#ppt_y"/>
                                          </p:val>
                                        </p:tav>
                                      </p:tavLst>
                                    </p:anim>
                                  </p:childTnLst>
                                </p:cTn>
                              </p:par>
                            </p:childTnLst>
                          </p:cTn>
                        </p:par>
                        <p:par>
                          <p:cTn id="105" fill="hold">
                            <p:stCondLst>
                              <p:cond delay="750"/>
                            </p:stCondLst>
                            <p:childTnLst>
                              <p:par>
                                <p:cTn id="106" presetID="30" presetClass="entr" presetSubtype="0"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200" decel="100000"/>
                                        <p:tgtEl>
                                          <p:spTgt spid="54"/>
                                        </p:tgtEl>
                                      </p:cBhvr>
                                    </p:animEffect>
                                    <p:anim calcmode="lin" valueType="num">
                                      <p:cBhvr>
                                        <p:cTn id="109" dur="200" decel="100000" fill="hold"/>
                                        <p:tgtEl>
                                          <p:spTgt spid="54"/>
                                        </p:tgtEl>
                                        <p:attrNameLst>
                                          <p:attrName>style.rotation</p:attrName>
                                        </p:attrNameLst>
                                      </p:cBhvr>
                                      <p:tavLst>
                                        <p:tav tm="0">
                                          <p:val>
                                            <p:fltVal val="-90"/>
                                          </p:val>
                                        </p:tav>
                                        <p:tav tm="100000">
                                          <p:val>
                                            <p:fltVal val="0"/>
                                          </p:val>
                                        </p:tav>
                                      </p:tavLst>
                                    </p:anim>
                                    <p:anim calcmode="lin" valueType="num">
                                      <p:cBhvr>
                                        <p:cTn id="110" dur="200" decel="100000" fill="hold"/>
                                        <p:tgtEl>
                                          <p:spTgt spid="54"/>
                                        </p:tgtEl>
                                        <p:attrNameLst>
                                          <p:attrName>ppt_x</p:attrName>
                                        </p:attrNameLst>
                                      </p:cBhvr>
                                      <p:tavLst>
                                        <p:tav tm="0">
                                          <p:val>
                                            <p:strVal val="#ppt_x+0.4"/>
                                          </p:val>
                                        </p:tav>
                                        <p:tav tm="100000">
                                          <p:val>
                                            <p:strVal val="#ppt_x-0.05"/>
                                          </p:val>
                                        </p:tav>
                                      </p:tavLst>
                                    </p:anim>
                                    <p:anim calcmode="lin" valueType="num">
                                      <p:cBhvr>
                                        <p:cTn id="111" dur="200" decel="100000" fill="hold"/>
                                        <p:tgtEl>
                                          <p:spTgt spid="54"/>
                                        </p:tgtEl>
                                        <p:attrNameLst>
                                          <p:attrName>ppt_y</p:attrName>
                                        </p:attrNameLst>
                                      </p:cBhvr>
                                      <p:tavLst>
                                        <p:tav tm="0">
                                          <p:val>
                                            <p:strVal val="#ppt_y-0.4"/>
                                          </p:val>
                                        </p:tav>
                                        <p:tav tm="100000">
                                          <p:val>
                                            <p:strVal val="#ppt_y+0.1"/>
                                          </p:val>
                                        </p:tav>
                                      </p:tavLst>
                                    </p:anim>
                                    <p:anim calcmode="lin" valueType="num">
                                      <p:cBhvr>
                                        <p:cTn id="112" dur="50" accel="100000" fill="hold">
                                          <p:stCondLst>
                                            <p:cond delay="200"/>
                                          </p:stCondLst>
                                        </p:cTn>
                                        <p:tgtEl>
                                          <p:spTgt spid="54"/>
                                        </p:tgtEl>
                                        <p:attrNameLst>
                                          <p:attrName>ppt_x</p:attrName>
                                        </p:attrNameLst>
                                      </p:cBhvr>
                                      <p:tavLst>
                                        <p:tav tm="0">
                                          <p:val>
                                            <p:strVal val="#ppt_x-0.05"/>
                                          </p:val>
                                        </p:tav>
                                        <p:tav tm="100000">
                                          <p:val>
                                            <p:strVal val="#ppt_x"/>
                                          </p:val>
                                        </p:tav>
                                      </p:tavLst>
                                    </p:anim>
                                    <p:anim calcmode="lin" valueType="num">
                                      <p:cBhvr>
                                        <p:cTn id="113" dur="50" accel="100000" fill="hold">
                                          <p:stCondLst>
                                            <p:cond delay="200"/>
                                          </p:stCondLst>
                                        </p:cTn>
                                        <p:tgtEl>
                                          <p:spTgt spid="54"/>
                                        </p:tgtEl>
                                        <p:attrNameLst>
                                          <p:attrName>ppt_y</p:attrName>
                                        </p:attrNameLst>
                                      </p:cBhvr>
                                      <p:tavLst>
                                        <p:tav tm="0">
                                          <p:val>
                                            <p:strVal val="#ppt_y+0.1"/>
                                          </p:val>
                                        </p:tav>
                                        <p:tav tm="100000">
                                          <p:val>
                                            <p:strVal val="#ppt_y"/>
                                          </p:val>
                                        </p:tav>
                                      </p:tavLst>
                                    </p:anim>
                                  </p:childTnLst>
                                </p:cTn>
                              </p:par>
                            </p:childTnLst>
                          </p:cTn>
                        </p:par>
                        <p:par>
                          <p:cTn id="114" fill="hold">
                            <p:stCondLst>
                              <p:cond delay="1000"/>
                            </p:stCondLst>
                            <p:childTnLst>
                              <p:par>
                                <p:cTn id="115" presetID="30" presetClass="entr" presetSubtype="0"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200" decel="100000"/>
                                        <p:tgtEl>
                                          <p:spTgt spid="55"/>
                                        </p:tgtEl>
                                      </p:cBhvr>
                                    </p:animEffect>
                                    <p:anim calcmode="lin" valueType="num">
                                      <p:cBhvr>
                                        <p:cTn id="118" dur="200" decel="100000" fill="hold"/>
                                        <p:tgtEl>
                                          <p:spTgt spid="55"/>
                                        </p:tgtEl>
                                        <p:attrNameLst>
                                          <p:attrName>style.rotation</p:attrName>
                                        </p:attrNameLst>
                                      </p:cBhvr>
                                      <p:tavLst>
                                        <p:tav tm="0">
                                          <p:val>
                                            <p:fltVal val="-90"/>
                                          </p:val>
                                        </p:tav>
                                        <p:tav tm="100000">
                                          <p:val>
                                            <p:fltVal val="0"/>
                                          </p:val>
                                        </p:tav>
                                      </p:tavLst>
                                    </p:anim>
                                    <p:anim calcmode="lin" valueType="num">
                                      <p:cBhvr>
                                        <p:cTn id="119" dur="200" decel="100000" fill="hold"/>
                                        <p:tgtEl>
                                          <p:spTgt spid="55"/>
                                        </p:tgtEl>
                                        <p:attrNameLst>
                                          <p:attrName>ppt_x</p:attrName>
                                        </p:attrNameLst>
                                      </p:cBhvr>
                                      <p:tavLst>
                                        <p:tav tm="0">
                                          <p:val>
                                            <p:strVal val="#ppt_x+0.4"/>
                                          </p:val>
                                        </p:tav>
                                        <p:tav tm="100000">
                                          <p:val>
                                            <p:strVal val="#ppt_x-0.05"/>
                                          </p:val>
                                        </p:tav>
                                      </p:tavLst>
                                    </p:anim>
                                    <p:anim calcmode="lin" valueType="num">
                                      <p:cBhvr>
                                        <p:cTn id="120" dur="200" decel="100000" fill="hold"/>
                                        <p:tgtEl>
                                          <p:spTgt spid="55"/>
                                        </p:tgtEl>
                                        <p:attrNameLst>
                                          <p:attrName>ppt_y</p:attrName>
                                        </p:attrNameLst>
                                      </p:cBhvr>
                                      <p:tavLst>
                                        <p:tav tm="0">
                                          <p:val>
                                            <p:strVal val="#ppt_y-0.4"/>
                                          </p:val>
                                        </p:tav>
                                        <p:tav tm="100000">
                                          <p:val>
                                            <p:strVal val="#ppt_y+0.1"/>
                                          </p:val>
                                        </p:tav>
                                      </p:tavLst>
                                    </p:anim>
                                    <p:anim calcmode="lin" valueType="num">
                                      <p:cBhvr>
                                        <p:cTn id="121" dur="50" accel="100000" fill="hold">
                                          <p:stCondLst>
                                            <p:cond delay="200"/>
                                          </p:stCondLst>
                                        </p:cTn>
                                        <p:tgtEl>
                                          <p:spTgt spid="55"/>
                                        </p:tgtEl>
                                        <p:attrNameLst>
                                          <p:attrName>ppt_x</p:attrName>
                                        </p:attrNameLst>
                                      </p:cBhvr>
                                      <p:tavLst>
                                        <p:tav tm="0">
                                          <p:val>
                                            <p:strVal val="#ppt_x-0.05"/>
                                          </p:val>
                                        </p:tav>
                                        <p:tav tm="100000">
                                          <p:val>
                                            <p:strVal val="#ppt_x"/>
                                          </p:val>
                                        </p:tav>
                                      </p:tavLst>
                                    </p:anim>
                                    <p:anim calcmode="lin" valueType="num">
                                      <p:cBhvr>
                                        <p:cTn id="122" dur="50" accel="100000" fill="hold">
                                          <p:stCondLst>
                                            <p:cond delay="200"/>
                                          </p:stCondLst>
                                        </p:cTn>
                                        <p:tgtEl>
                                          <p:spTgt spid="55"/>
                                        </p:tgtEl>
                                        <p:attrNameLst>
                                          <p:attrName>ppt_y</p:attrName>
                                        </p:attrNameLst>
                                      </p:cBhvr>
                                      <p:tavLst>
                                        <p:tav tm="0">
                                          <p:val>
                                            <p:strVal val="#ppt_y+0.1"/>
                                          </p:val>
                                        </p:tav>
                                        <p:tav tm="100000">
                                          <p:val>
                                            <p:strVal val="#ppt_y"/>
                                          </p:val>
                                        </p:tav>
                                      </p:tavLst>
                                    </p:anim>
                                  </p:childTnLst>
                                </p:cTn>
                              </p:par>
                            </p:childTnLst>
                          </p:cTn>
                        </p:par>
                        <p:par>
                          <p:cTn id="123" fill="hold">
                            <p:stCondLst>
                              <p:cond delay="1250"/>
                            </p:stCondLst>
                            <p:childTnLst>
                              <p:par>
                                <p:cTn id="124" presetID="30" presetClass="entr" presetSubtype="0" fill="hold"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200" decel="100000"/>
                                        <p:tgtEl>
                                          <p:spTgt spid="56"/>
                                        </p:tgtEl>
                                      </p:cBhvr>
                                    </p:animEffect>
                                    <p:anim calcmode="lin" valueType="num">
                                      <p:cBhvr>
                                        <p:cTn id="127" dur="200" decel="100000" fill="hold"/>
                                        <p:tgtEl>
                                          <p:spTgt spid="56"/>
                                        </p:tgtEl>
                                        <p:attrNameLst>
                                          <p:attrName>style.rotation</p:attrName>
                                        </p:attrNameLst>
                                      </p:cBhvr>
                                      <p:tavLst>
                                        <p:tav tm="0">
                                          <p:val>
                                            <p:fltVal val="-90"/>
                                          </p:val>
                                        </p:tav>
                                        <p:tav tm="100000">
                                          <p:val>
                                            <p:fltVal val="0"/>
                                          </p:val>
                                        </p:tav>
                                      </p:tavLst>
                                    </p:anim>
                                    <p:anim calcmode="lin" valueType="num">
                                      <p:cBhvr>
                                        <p:cTn id="128" dur="200" decel="100000" fill="hold"/>
                                        <p:tgtEl>
                                          <p:spTgt spid="56"/>
                                        </p:tgtEl>
                                        <p:attrNameLst>
                                          <p:attrName>ppt_x</p:attrName>
                                        </p:attrNameLst>
                                      </p:cBhvr>
                                      <p:tavLst>
                                        <p:tav tm="0">
                                          <p:val>
                                            <p:strVal val="#ppt_x+0.4"/>
                                          </p:val>
                                        </p:tav>
                                        <p:tav tm="100000">
                                          <p:val>
                                            <p:strVal val="#ppt_x-0.05"/>
                                          </p:val>
                                        </p:tav>
                                      </p:tavLst>
                                    </p:anim>
                                    <p:anim calcmode="lin" valueType="num">
                                      <p:cBhvr>
                                        <p:cTn id="129" dur="200" decel="100000" fill="hold"/>
                                        <p:tgtEl>
                                          <p:spTgt spid="56"/>
                                        </p:tgtEl>
                                        <p:attrNameLst>
                                          <p:attrName>ppt_y</p:attrName>
                                        </p:attrNameLst>
                                      </p:cBhvr>
                                      <p:tavLst>
                                        <p:tav tm="0">
                                          <p:val>
                                            <p:strVal val="#ppt_y-0.4"/>
                                          </p:val>
                                        </p:tav>
                                        <p:tav tm="100000">
                                          <p:val>
                                            <p:strVal val="#ppt_y+0.1"/>
                                          </p:val>
                                        </p:tav>
                                      </p:tavLst>
                                    </p:anim>
                                    <p:anim calcmode="lin" valueType="num">
                                      <p:cBhvr>
                                        <p:cTn id="130" dur="50" accel="100000" fill="hold">
                                          <p:stCondLst>
                                            <p:cond delay="200"/>
                                          </p:stCondLst>
                                        </p:cTn>
                                        <p:tgtEl>
                                          <p:spTgt spid="56"/>
                                        </p:tgtEl>
                                        <p:attrNameLst>
                                          <p:attrName>ppt_x</p:attrName>
                                        </p:attrNameLst>
                                      </p:cBhvr>
                                      <p:tavLst>
                                        <p:tav tm="0">
                                          <p:val>
                                            <p:strVal val="#ppt_x-0.05"/>
                                          </p:val>
                                        </p:tav>
                                        <p:tav tm="100000">
                                          <p:val>
                                            <p:strVal val="#ppt_x"/>
                                          </p:val>
                                        </p:tav>
                                      </p:tavLst>
                                    </p:anim>
                                    <p:anim calcmode="lin" valueType="num">
                                      <p:cBhvr>
                                        <p:cTn id="131" dur="50" accel="100000" fill="hold">
                                          <p:stCondLst>
                                            <p:cond delay="200"/>
                                          </p:stCondLst>
                                        </p:cTn>
                                        <p:tgtEl>
                                          <p:spTgt spid="56"/>
                                        </p:tgtEl>
                                        <p:attrNameLst>
                                          <p:attrName>ppt_y</p:attrName>
                                        </p:attrNameLst>
                                      </p:cBhvr>
                                      <p:tavLst>
                                        <p:tav tm="0">
                                          <p:val>
                                            <p:strVal val="#ppt_y+0.1"/>
                                          </p:val>
                                        </p:tav>
                                        <p:tav tm="100000">
                                          <p:val>
                                            <p:strVal val="#ppt_y"/>
                                          </p:val>
                                        </p:tav>
                                      </p:tavLst>
                                    </p:anim>
                                  </p:childTnLst>
                                </p:cTn>
                              </p:par>
                            </p:childTnLst>
                          </p:cTn>
                        </p:par>
                        <p:par>
                          <p:cTn id="132" fill="hold">
                            <p:stCondLst>
                              <p:cond delay="1500"/>
                            </p:stCondLst>
                            <p:childTnLst>
                              <p:par>
                                <p:cTn id="133" presetID="30" presetClass="entr" presetSubtype="0" fill="hold" nodeType="afterEffect">
                                  <p:stCondLst>
                                    <p:cond delay="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200" decel="100000"/>
                                        <p:tgtEl>
                                          <p:spTgt spid="57"/>
                                        </p:tgtEl>
                                      </p:cBhvr>
                                    </p:animEffect>
                                    <p:anim calcmode="lin" valueType="num">
                                      <p:cBhvr>
                                        <p:cTn id="136" dur="200" decel="100000" fill="hold"/>
                                        <p:tgtEl>
                                          <p:spTgt spid="57"/>
                                        </p:tgtEl>
                                        <p:attrNameLst>
                                          <p:attrName>style.rotation</p:attrName>
                                        </p:attrNameLst>
                                      </p:cBhvr>
                                      <p:tavLst>
                                        <p:tav tm="0">
                                          <p:val>
                                            <p:fltVal val="-90"/>
                                          </p:val>
                                        </p:tav>
                                        <p:tav tm="100000">
                                          <p:val>
                                            <p:fltVal val="0"/>
                                          </p:val>
                                        </p:tav>
                                      </p:tavLst>
                                    </p:anim>
                                    <p:anim calcmode="lin" valueType="num">
                                      <p:cBhvr>
                                        <p:cTn id="137" dur="200" decel="100000" fill="hold"/>
                                        <p:tgtEl>
                                          <p:spTgt spid="57"/>
                                        </p:tgtEl>
                                        <p:attrNameLst>
                                          <p:attrName>ppt_x</p:attrName>
                                        </p:attrNameLst>
                                      </p:cBhvr>
                                      <p:tavLst>
                                        <p:tav tm="0">
                                          <p:val>
                                            <p:strVal val="#ppt_x+0.4"/>
                                          </p:val>
                                        </p:tav>
                                        <p:tav tm="100000">
                                          <p:val>
                                            <p:strVal val="#ppt_x-0.05"/>
                                          </p:val>
                                        </p:tav>
                                      </p:tavLst>
                                    </p:anim>
                                    <p:anim calcmode="lin" valueType="num">
                                      <p:cBhvr>
                                        <p:cTn id="138" dur="200" decel="100000" fill="hold"/>
                                        <p:tgtEl>
                                          <p:spTgt spid="57"/>
                                        </p:tgtEl>
                                        <p:attrNameLst>
                                          <p:attrName>ppt_y</p:attrName>
                                        </p:attrNameLst>
                                      </p:cBhvr>
                                      <p:tavLst>
                                        <p:tav tm="0">
                                          <p:val>
                                            <p:strVal val="#ppt_y-0.4"/>
                                          </p:val>
                                        </p:tav>
                                        <p:tav tm="100000">
                                          <p:val>
                                            <p:strVal val="#ppt_y+0.1"/>
                                          </p:val>
                                        </p:tav>
                                      </p:tavLst>
                                    </p:anim>
                                    <p:anim calcmode="lin" valueType="num">
                                      <p:cBhvr>
                                        <p:cTn id="139" dur="50" accel="100000" fill="hold">
                                          <p:stCondLst>
                                            <p:cond delay="200"/>
                                          </p:stCondLst>
                                        </p:cTn>
                                        <p:tgtEl>
                                          <p:spTgt spid="57"/>
                                        </p:tgtEl>
                                        <p:attrNameLst>
                                          <p:attrName>ppt_x</p:attrName>
                                        </p:attrNameLst>
                                      </p:cBhvr>
                                      <p:tavLst>
                                        <p:tav tm="0">
                                          <p:val>
                                            <p:strVal val="#ppt_x-0.05"/>
                                          </p:val>
                                        </p:tav>
                                        <p:tav tm="100000">
                                          <p:val>
                                            <p:strVal val="#ppt_x"/>
                                          </p:val>
                                        </p:tav>
                                      </p:tavLst>
                                    </p:anim>
                                    <p:anim calcmode="lin" valueType="num">
                                      <p:cBhvr>
                                        <p:cTn id="140" dur="50" accel="100000" fill="hold">
                                          <p:stCondLst>
                                            <p:cond delay="200"/>
                                          </p:stCondLst>
                                        </p:cTn>
                                        <p:tgtEl>
                                          <p:spTgt spid="57"/>
                                        </p:tgtEl>
                                        <p:attrNameLst>
                                          <p:attrName>ppt_y</p:attrName>
                                        </p:attrNameLst>
                                      </p:cBhvr>
                                      <p:tavLst>
                                        <p:tav tm="0">
                                          <p:val>
                                            <p:strVal val="#ppt_y+0.1"/>
                                          </p:val>
                                        </p:tav>
                                        <p:tav tm="100000">
                                          <p:val>
                                            <p:strVal val="#ppt_y"/>
                                          </p:val>
                                        </p:tav>
                                      </p:tavLst>
                                    </p:anim>
                                  </p:childTnLst>
                                </p:cTn>
                              </p:par>
                            </p:childTnLst>
                          </p:cTn>
                        </p:par>
                        <p:par>
                          <p:cTn id="141" fill="hold">
                            <p:stCondLst>
                              <p:cond delay="1750"/>
                            </p:stCondLst>
                            <p:childTnLst>
                              <p:par>
                                <p:cTn id="142" presetID="30" presetClass="entr" presetSubtype="0" fill="hold" nodeType="after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200" decel="100000"/>
                                        <p:tgtEl>
                                          <p:spTgt spid="58"/>
                                        </p:tgtEl>
                                      </p:cBhvr>
                                    </p:animEffect>
                                    <p:anim calcmode="lin" valueType="num">
                                      <p:cBhvr>
                                        <p:cTn id="145" dur="200" decel="100000" fill="hold"/>
                                        <p:tgtEl>
                                          <p:spTgt spid="58"/>
                                        </p:tgtEl>
                                        <p:attrNameLst>
                                          <p:attrName>style.rotation</p:attrName>
                                        </p:attrNameLst>
                                      </p:cBhvr>
                                      <p:tavLst>
                                        <p:tav tm="0">
                                          <p:val>
                                            <p:fltVal val="-90"/>
                                          </p:val>
                                        </p:tav>
                                        <p:tav tm="100000">
                                          <p:val>
                                            <p:fltVal val="0"/>
                                          </p:val>
                                        </p:tav>
                                      </p:tavLst>
                                    </p:anim>
                                    <p:anim calcmode="lin" valueType="num">
                                      <p:cBhvr>
                                        <p:cTn id="146" dur="200" decel="100000" fill="hold"/>
                                        <p:tgtEl>
                                          <p:spTgt spid="58"/>
                                        </p:tgtEl>
                                        <p:attrNameLst>
                                          <p:attrName>ppt_x</p:attrName>
                                        </p:attrNameLst>
                                      </p:cBhvr>
                                      <p:tavLst>
                                        <p:tav tm="0">
                                          <p:val>
                                            <p:strVal val="#ppt_x+0.4"/>
                                          </p:val>
                                        </p:tav>
                                        <p:tav tm="100000">
                                          <p:val>
                                            <p:strVal val="#ppt_x-0.05"/>
                                          </p:val>
                                        </p:tav>
                                      </p:tavLst>
                                    </p:anim>
                                    <p:anim calcmode="lin" valueType="num">
                                      <p:cBhvr>
                                        <p:cTn id="147" dur="200" decel="100000" fill="hold"/>
                                        <p:tgtEl>
                                          <p:spTgt spid="58"/>
                                        </p:tgtEl>
                                        <p:attrNameLst>
                                          <p:attrName>ppt_y</p:attrName>
                                        </p:attrNameLst>
                                      </p:cBhvr>
                                      <p:tavLst>
                                        <p:tav tm="0">
                                          <p:val>
                                            <p:strVal val="#ppt_y-0.4"/>
                                          </p:val>
                                        </p:tav>
                                        <p:tav tm="100000">
                                          <p:val>
                                            <p:strVal val="#ppt_y+0.1"/>
                                          </p:val>
                                        </p:tav>
                                      </p:tavLst>
                                    </p:anim>
                                    <p:anim calcmode="lin" valueType="num">
                                      <p:cBhvr>
                                        <p:cTn id="148" dur="50" accel="100000" fill="hold">
                                          <p:stCondLst>
                                            <p:cond delay="200"/>
                                          </p:stCondLst>
                                        </p:cTn>
                                        <p:tgtEl>
                                          <p:spTgt spid="58"/>
                                        </p:tgtEl>
                                        <p:attrNameLst>
                                          <p:attrName>ppt_x</p:attrName>
                                        </p:attrNameLst>
                                      </p:cBhvr>
                                      <p:tavLst>
                                        <p:tav tm="0">
                                          <p:val>
                                            <p:strVal val="#ppt_x-0.05"/>
                                          </p:val>
                                        </p:tav>
                                        <p:tav tm="100000">
                                          <p:val>
                                            <p:strVal val="#ppt_x"/>
                                          </p:val>
                                        </p:tav>
                                      </p:tavLst>
                                    </p:anim>
                                    <p:anim calcmode="lin" valueType="num">
                                      <p:cBhvr>
                                        <p:cTn id="149" dur="50" accel="100000" fill="hold">
                                          <p:stCondLst>
                                            <p:cond delay="200"/>
                                          </p:stCondLst>
                                        </p:cTn>
                                        <p:tgtEl>
                                          <p:spTgt spid="58"/>
                                        </p:tgtEl>
                                        <p:attrNameLst>
                                          <p:attrName>ppt_y</p:attrName>
                                        </p:attrNameLst>
                                      </p:cBhvr>
                                      <p:tavLst>
                                        <p:tav tm="0">
                                          <p:val>
                                            <p:strVal val="#ppt_y+0.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30" presetClass="entr" presetSubtype="0" fill="hold" nodeType="click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200" decel="100000"/>
                                        <p:tgtEl>
                                          <p:spTgt spid="59"/>
                                        </p:tgtEl>
                                      </p:cBhvr>
                                    </p:animEffect>
                                    <p:anim calcmode="lin" valueType="num">
                                      <p:cBhvr>
                                        <p:cTn id="155" dur="200" decel="100000" fill="hold"/>
                                        <p:tgtEl>
                                          <p:spTgt spid="59"/>
                                        </p:tgtEl>
                                        <p:attrNameLst>
                                          <p:attrName>style.rotation</p:attrName>
                                        </p:attrNameLst>
                                      </p:cBhvr>
                                      <p:tavLst>
                                        <p:tav tm="0">
                                          <p:val>
                                            <p:fltVal val="-90"/>
                                          </p:val>
                                        </p:tav>
                                        <p:tav tm="100000">
                                          <p:val>
                                            <p:fltVal val="0"/>
                                          </p:val>
                                        </p:tav>
                                      </p:tavLst>
                                    </p:anim>
                                    <p:anim calcmode="lin" valueType="num">
                                      <p:cBhvr>
                                        <p:cTn id="156" dur="200" decel="100000" fill="hold"/>
                                        <p:tgtEl>
                                          <p:spTgt spid="59"/>
                                        </p:tgtEl>
                                        <p:attrNameLst>
                                          <p:attrName>ppt_x</p:attrName>
                                        </p:attrNameLst>
                                      </p:cBhvr>
                                      <p:tavLst>
                                        <p:tav tm="0">
                                          <p:val>
                                            <p:strVal val="#ppt_x+0.4"/>
                                          </p:val>
                                        </p:tav>
                                        <p:tav tm="100000">
                                          <p:val>
                                            <p:strVal val="#ppt_x-0.05"/>
                                          </p:val>
                                        </p:tav>
                                      </p:tavLst>
                                    </p:anim>
                                    <p:anim calcmode="lin" valueType="num">
                                      <p:cBhvr>
                                        <p:cTn id="157" dur="200" decel="100000" fill="hold"/>
                                        <p:tgtEl>
                                          <p:spTgt spid="59"/>
                                        </p:tgtEl>
                                        <p:attrNameLst>
                                          <p:attrName>ppt_y</p:attrName>
                                        </p:attrNameLst>
                                      </p:cBhvr>
                                      <p:tavLst>
                                        <p:tav tm="0">
                                          <p:val>
                                            <p:strVal val="#ppt_y-0.4"/>
                                          </p:val>
                                        </p:tav>
                                        <p:tav tm="100000">
                                          <p:val>
                                            <p:strVal val="#ppt_y+0.1"/>
                                          </p:val>
                                        </p:tav>
                                      </p:tavLst>
                                    </p:anim>
                                    <p:anim calcmode="lin" valueType="num">
                                      <p:cBhvr>
                                        <p:cTn id="158" dur="50" accel="100000" fill="hold">
                                          <p:stCondLst>
                                            <p:cond delay="200"/>
                                          </p:stCondLst>
                                        </p:cTn>
                                        <p:tgtEl>
                                          <p:spTgt spid="59"/>
                                        </p:tgtEl>
                                        <p:attrNameLst>
                                          <p:attrName>ppt_x</p:attrName>
                                        </p:attrNameLst>
                                      </p:cBhvr>
                                      <p:tavLst>
                                        <p:tav tm="0">
                                          <p:val>
                                            <p:strVal val="#ppt_x-0.05"/>
                                          </p:val>
                                        </p:tav>
                                        <p:tav tm="100000">
                                          <p:val>
                                            <p:strVal val="#ppt_x"/>
                                          </p:val>
                                        </p:tav>
                                      </p:tavLst>
                                    </p:anim>
                                    <p:anim calcmode="lin" valueType="num">
                                      <p:cBhvr>
                                        <p:cTn id="159" dur="50" accel="100000" fill="hold">
                                          <p:stCondLst>
                                            <p:cond delay="200"/>
                                          </p:stCondLst>
                                        </p:cTn>
                                        <p:tgtEl>
                                          <p:spTgt spid="59"/>
                                        </p:tgtEl>
                                        <p:attrNameLst>
                                          <p:attrName>ppt_y</p:attrName>
                                        </p:attrNameLst>
                                      </p:cBhvr>
                                      <p:tavLst>
                                        <p:tav tm="0">
                                          <p:val>
                                            <p:strVal val="#ppt_y+0.1"/>
                                          </p:val>
                                        </p:tav>
                                        <p:tav tm="100000">
                                          <p:val>
                                            <p:strVal val="#ppt_y"/>
                                          </p:val>
                                        </p:tav>
                                      </p:tavLst>
                                    </p:anim>
                                  </p:childTnLst>
                                </p:cTn>
                              </p:par>
                            </p:childTnLst>
                          </p:cTn>
                        </p:par>
                        <p:par>
                          <p:cTn id="160" fill="hold">
                            <p:stCondLst>
                              <p:cond delay="250"/>
                            </p:stCondLst>
                            <p:childTnLst>
                              <p:par>
                                <p:cTn id="161" presetID="30" presetClass="entr" presetSubtype="0" fill="hold" nodeType="after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200" decel="100000"/>
                                        <p:tgtEl>
                                          <p:spTgt spid="60"/>
                                        </p:tgtEl>
                                      </p:cBhvr>
                                    </p:animEffect>
                                    <p:anim calcmode="lin" valueType="num">
                                      <p:cBhvr>
                                        <p:cTn id="164" dur="200" decel="100000" fill="hold"/>
                                        <p:tgtEl>
                                          <p:spTgt spid="60"/>
                                        </p:tgtEl>
                                        <p:attrNameLst>
                                          <p:attrName>style.rotation</p:attrName>
                                        </p:attrNameLst>
                                      </p:cBhvr>
                                      <p:tavLst>
                                        <p:tav tm="0">
                                          <p:val>
                                            <p:fltVal val="-90"/>
                                          </p:val>
                                        </p:tav>
                                        <p:tav tm="100000">
                                          <p:val>
                                            <p:fltVal val="0"/>
                                          </p:val>
                                        </p:tav>
                                      </p:tavLst>
                                    </p:anim>
                                    <p:anim calcmode="lin" valueType="num">
                                      <p:cBhvr>
                                        <p:cTn id="165" dur="200" decel="100000" fill="hold"/>
                                        <p:tgtEl>
                                          <p:spTgt spid="60"/>
                                        </p:tgtEl>
                                        <p:attrNameLst>
                                          <p:attrName>ppt_x</p:attrName>
                                        </p:attrNameLst>
                                      </p:cBhvr>
                                      <p:tavLst>
                                        <p:tav tm="0">
                                          <p:val>
                                            <p:strVal val="#ppt_x+0.4"/>
                                          </p:val>
                                        </p:tav>
                                        <p:tav tm="100000">
                                          <p:val>
                                            <p:strVal val="#ppt_x-0.05"/>
                                          </p:val>
                                        </p:tav>
                                      </p:tavLst>
                                    </p:anim>
                                    <p:anim calcmode="lin" valueType="num">
                                      <p:cBhvr>
                                        <p:cTn id="166" dur="200" decel="100000" fill="hold"/>
                                        <p:tgtEl>
                                          <p:spTgt spid="60"/>
                                        </p:tgtEl>
                                        <p:attrNameLst>
                                          <p:attrName>ppt_y</p:attrName>
                                        </p:attrNameLst>
                                      </p:cBhvr>
                                      <p:tavLst>
                                        <p:tav tm="0">
                                          <p:val>
                                            <p:strVal val="#ppt_y-0.4"/>
                                          </p:val>
                                        </p:tav>
                                        <p:tav tm="100000">
                                          <p:val>
                                            <p:strVal val="#ppt_y+0.1"/>
                                          </p:val>
                                        </p:tav>
                                      </p:tavLst>
                                    </p:anim>
                                    <p:anim calcmode="lin" valueType="num">
                                      <p:cBhvr>
                                        <p:cTn id="167" dur="50" accel="100000" fill="hold">
                                          <p:stCondLst>
                                            <p:cond delay="200"/>
                                          </p:stCondLst>
                                        </p:cTn>
                                        <p:tgtEl>
                                          <p:spTgt spid="60"/>
                                        </p:tgtEl>
                                        <p:attrNameLst>
                                          <p:attrName>ppt_x</p:attrName>
                                        </p:attrNameLst>
                                      </p:cBhvr>
                                      <p:tavLst>
                                        <p:tav tm="0">
                                          <p:val>
                                            <p:strVal val="#ppt_x-0.05"/>
                                          </p:val>
                                        </p:tav>
                                        <p:tav tm="100000">
                                          <p:val>
                                            <p:strVal val="#ppt_x"/>
                                          </p:val>
                                        </p:tav>
                                      </p:tavLst>
                                    </p:anim>
                                    <p:anim calcmode="lin" valueType="num">
                                      <p:cBhvr>
                                        <p:cTn id="168" dur="50" accel="100000" fill="hold">
                                          <p:stCondLst>
                                            <p:cond delay="2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7|8.9|.5"/>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30EFEA-9AEA-457C-BAA8-93C4281792F5}">
  <ds:schemaRefs>
    <ds:schemaRef ds:uri="http://purl.org/dc/elements/1.1/"/>
    <ds:schemaRef ds:uri="http://purl.org/dc/dcmitype/"/>
    <ds:schemaRef ds:uri="http://schemas.microsoft.com/office/2006/metadata/properties"/>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fee586e5-3c92-48eb-9898-42915e590ada"/>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90</TotalTime>
  <Words>4309</Words>
  <Application>Microsoft Office PowerPoint</Application>
  <PresentationFormat>Widescreen</PresentationFormat>
  <Paragraphs>748</Paragraphs>
  <Slides>48</Slides>
  <Notes>30</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宋体</vt:lpstr>
      <vt:lpstr>Arial</vt:lpstr>
      <vt:lpstr>Calibri</vt:lpstr>
      <vt:lpstr>Courier New</vt:lpstr>
      <vt:lpstr>Segoe Light</vt:lpstr>
      <vt:lpstr>Segoe UI</vt:lpstr>
      <vt:lpstr>Segoe UI Light</vt:lpstr>
      <vt:lpstr>Segoe UI Semibold</vt:lpstr>
      <vt:lpstr>Wingdings</vt:lpstr>
      <vt:lpstr>1_Azure Event</vt:lpstr>
      <vt:lpstr>Azure IaaS</vt:lpstr>
      <vt:lpstr>Agenda</vt:lpstr>
      <vt:lpstr>Your service</vt:lpstr>
      <vt:lpstr>PowerPoint Presentation</vt:lpstr>
      <vt:lpstr>PowerPoint Presentation</vt:lpstr>
      <vt:lpstr>Virtual Machines</vt:lpstr>
      <vt:lpstr>Azure Virtual Machines</vt:lpstr>
      <vt:lpstr>Provisioning VM</vt:lpstr>
      <vt:lpstr>VM Gallery</vt:lpstr>
      <vt:lpstr>Virtual Machine Sizes</vt:lpstr>
      <vt:lpstr>General Purpose Compute</vt:lpstr>
      <vt:lpstr>General Purpose Compute</vt:lpstr>
      <vt:lpstr>General Purpose Compute</vt:lpstr>
      <vt:lpstr>General Purpose Compute</vt:lpstr>
      <vt:lpstr>General Purpose Compute</vt:lpstr>
      <vt:lpstr>General Purpose Compute</vt:lpstr>
      <vt:lpstr>General Purpose Compute</vt:lpstr>
      <vt:lpstr>Demo: Managing VMs using Azure portal</vt:lpstr>
      <vt:lpstr>VM Extensions</vt:lpstr>
      <vt:lpstr>Demo: Add an extension to a VM instance</vt:lpstr>
      <vt:lpstr>Data Persistence</vt:lpstr>
      <vt:lpstr>Disks and Images</vt:lpstr>
      <vt:lpstr>Image Mobility</vt:lpstr>
      <vt:lpstr>VM disk layout</vt:lpstr>
      <vt:lpstr>Persistent Disks and Highly Durable</vt:lpstr>
      <vt:lpstr>Azure Files</vt:lpstr>
      <vt:lpstr>Azure Files Scenarios</vt:lpstr>
      <vt:lpstr>Virtual Machine Availability</vt:lpstr>
      <vt:lpstr>Meaning of 9’s</vt:lpstr>
      <vt:lpstr>Meaning of 9’s</vt:lpstr>
      <vt:lpstr>Service Level Agreements </vt:lpstr>
      <vt:lpstr>Fault and Update Domains</vt:lpstr>
      <vt:lpstr>Virtual Machine Availability Sets </vt:lpstr>
      <vt:lpstr>Load balancing</vt:lpstr>
      <vt:lpstr>Traffic Manager</vt:lpstr>
      <vt:lpstr>Transform the datacenter Orchestrated disaster recovery to a second site</vt:lpstr>
      <vt:lpstr>Transform the datacenter Orchestrated disaster recovery to a second site or to Azure</vt:lpstr>
      <vt:lpstr>Microsoft Azure Key Vault</vt:lpstr>
      <vt:lpstr>Enhance data protection and compliance </vt:lpstr>
      <vt:lpstr>Virtual Networks</vt:lpstr>
      <vt:lpstr>Azure Virtual Networks</vt:lpstr>
      <vt:lpstr>Virtual Network Scenarios</vt:lpstr>
      <vt:lpstr>Cross-premises Connectivity</vt:lpstr>
      <vt:lpstr>Demo: Virtual Network Point-to-Site Connection</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Sidney Andrews</cp:lastModifiedBy>
  <cp:revision>10</cp:revision>
  <cp:lastPrinted>2014-03-26T17:46:13Z</cp:lastPrinted>
  <dcterms:created xsi:type="dcterms:W3CDTF">2015-04-27T14:53:15Z</dcterms:created>
  <dcterms:modified xsi:type="dcterms:W3CDTF">2015-04-27T16:25:28Z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